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347" r:id="rId5"/>
    <p:sldId id="348" r:id="rId6"/>
    <p:sldId id="349"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508" r:id="rId44"/>
    <p:sldId id="510" r:id="rId45"/>
    <p:sldId id="293" r:id="rId46"/>
    <p:sldId id="306" r:id="rId47"/>
    <p:sldId id="307" r:id="rId48"/>
    <p:sldId id="453" r:id="rId49"/>
    <p:sldId id="308" r:id="rId50"/>
    <p:sldId id="457" r:id="rId51"/>
    <p:sldId id="455" r:id="rId52"/>
    <p:sldId id="454" r:id="rId53"/>
    <p:sldId id="456"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310" r:id="rId67"/>
    <p:sldId id="311" r:id="rId68"/>
    <p:sldId id="312" r:id="rId69"/>
    <p:sldId id="315" r:id="rId70"/>
    <p:sldId id="317" r:id="rId71"/>
    <p:sldId id="318" r:id="rId72"/>
    <p:sldId id="321" r:id="rId73"/>
    <p:sldId id="320" r:id="rId74"/>
    <p:sldId id="458" r:id="rId75"/>
    <p:sldId id="324" r:id="rId76"/>
    <p:sldId id="323" r:id="rId77"/>
    <p:sldId id="325" r:id="rId78"/>
    <p:sldId id="326" r:id="rId79"/>
    <p:sldId id="327" r:id="rId80"/>
    <p:sldId id="328" r:id="rId81"/>
    <p:sldId id="329" r:id="rId82"/>
    <p:sldId id="330" r:id="rId83"/>
    <p:sldId id="322" r:id="rId84"/>
    <p:sldId id="331" r:id="rId85"/>
    <p:sldId id="332" r:id="rId86"/>
    <p:sldId id="333" r:id="rId87"/>
    <p:sldId id="334" r:id="rId88"/>
    <p:sldId id="335" r:id="rId89"/>
    <p:sldId id="336" r:id="rId90"/>
    <p:sldId id="337" r:id="rId91"/>
    <p:sldId id="338" r:id="rId92"/>
    <p:sldId id="340" r:id="rId93"/>
    <p:sldId id="341" r:id="rId94"/>
    <p:sldId id="342" r:id="rId95"/>
    <p:sldId id="343" r:id="rId96"/>
    <p:sldId id="344" r:id="rId97"/>
    <p:sldId id="345" r:id="rId98"/>
    <p:sldId id="346" r:id="rId99"/>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18"/>
        <p:guide pos="2885"/>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fd66855e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 name="Google Shape;52;gfd66855e6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g1005a8c69f8_0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05a8c69f8_0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1005a8c69f8_0_3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05a8c69f8_0_3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1005a8c69f8_0_3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05a8c69f8_0_3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1005a8c69f8_0_2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05a8c69f8_0_2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g1005a8c69f8_0_2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05a8c69f8_0_2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1005a8c69f8_0_2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05a8c69f8_0_2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1005a8c69f8_0_2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05a8c69f8_0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1005a8c69f8_0_3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05a8c69f8_0_3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100a697e033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0a697e033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1005a8c69f8_0_3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5a8c69f8_0_3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1005a8c69f8_0_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05a8c69f8_0_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1005a8c69f8_0_3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05a8c69f8_0_3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1005a8c69f8_0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05a8c69f8_0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1005a8c69f8_0_3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05a8c69f8_0_3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005a8c69f8_0_3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05a8c69f8_0_3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1005a8c69f8_0_3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05a8c69f8_0_3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100a697e033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0a697e033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005a8c69f8_0_3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05a8c69f8_0_3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1005a8c69f8_0_3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05a8c69f8_0_3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1005a8c69f8_0_3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05a8c69f8_0_3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fd66855e65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d66855e65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1005a8c69f8_0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05a8c69f8_0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100a697e033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0a697e033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00a697e033_0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0a697e033_0_1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fd66855e65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d66855e65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fd66855e65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d66855e65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005a8c69f8_0_4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05a8c69f8_0_4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fd66855e65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d66855e65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1005a8c69f8_0_2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05a8c69f8_0_2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fd66855e65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d66855e65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100a697e033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0a697e033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g100a697e033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0a697e033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1005a8c69f8_0_2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05a8c69f8_0_2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1005a8c69f8_0_4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05a8c69f8_0_4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1005a8c69f8_0_5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05a8c69f8_0_5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005a8c69f8_0_5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05a8c69f8_0_5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1005a8c69f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05a8c69f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1005a8c69f8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05a8c69f8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1005a8c69f8_0_5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05a8c69f8_0_5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100a697e033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0a697e033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7" name="Shape 387"/>
        <p:cNvGrpSpPr/>
        <p:nvPr/>
      </p:nvGrpSpPr>
      <p:grpSpPr>
        <a:xfrm>
          <a:off x="0" y="0"/>
          <a:ext cx="0" cy="0"/>
          <a:chOff x="0" y="0"/>
          <a:chExt cx="0" cy="0"/>
        </a:xfrm>
      </p:grpSpPr>
      <p:sp>
        <p:nvSpPr>
          <p:cNvPr id="388" name="Google Shape;388;g1005a8c69f8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5a8c69f8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100a697e033_0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0a697e033_0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1005a8c69f8_0_5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05a8c69f8_0_5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1005a8c69f8_0_3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05a8c69f8_0_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1005a8c69f8_0_5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05a8c69f8_0_5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1005a8c69f8_0_5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05a8c69f8_0_5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1005a8c69f8_0_5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05a8c69f8_0_5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1005a8c69f8_0_5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05a8c69f8_0_5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005a8c69f8_0_5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05a8c69f8_0_5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1005a8c69f8_0_5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05a8c69f8_0_5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1005a8c69f8_0_5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05a8c69f8_0_5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g1005a8c69f8_0_5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05a8c69f8_0_5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1005a8c69f8_0_5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05a8c69f8_0_5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1005a8c69f8_0_5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05a8c69f8_0_5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1005a8c69f8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05a8c69f8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100a697e033_0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0a697e03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1005a8c69f8_0_5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05a8c69f8_0_5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1005a8c69f8_0_5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05a8c69f8_0_5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1005a8c69f8_0_5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05a8c69f8_0_5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1005a8c69f8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05a8c69f8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100a697e033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0a697e033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100a697e033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0a697e033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1005a8c69f8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05a8c69f8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1005a8c69f8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05a8c69f8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1005a8c69f8_0_1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05a8c69f8_0_1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1005a8c69f8_0_3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05a8c69f8_0_3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g1005a8c69f8_0_1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005a8c69f8_0_1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1005a8c69f8_0_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05a8c69f8_0_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100a697e033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0a697e033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1005a8c69f8_0_2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05a8c69f8_0_2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1005a8c69f8_0_3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05a8c69f8_0_3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1005a8c69f8_0_4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05a8c69f8_0_4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3" name="Shape 453"/>
        <p:cNvGrpSpPr/>
        <p:nvPr/>
      </p:nvGrpSpPr>
      <p:grpSpPr>
        <a:xfrm>
          <a:off x="0" y="0"/>
          <a:ext cx="0" cy="0"/>
          <a:chOff x="0" y="0"/>
          <a:chExt cx="0" cy="0"/>
        </a:xfrm>
      </p:grpSpPr>
      <p:sp>
        <p:nvSpPr>
          <p:cNvPr id="454" name="Google Shape;454;g1005a8c69f8_0_4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05a8c69f8_0_4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fd66855e65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d66855e65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1005a8c69f8_0_4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05a8c69f8_0_4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5" name="Shape 465"/>
        <p:cNvGrpSpPr/>
        <p:nvPr/>
      </p:nvGrpSpPr>
      <p:grpSpPr>
        <a:xfrm>
          <a:off x="0" y="0"/>
          <a:ext cx="0" cy="0"/>
          <a:chOff x="0" y="0"/>
          <a:chExt cx="0" cy="0"/>
        </a:xfrm>
      </p:grpSpPr>
      <p:sp>
        <p:nvSpPr>
          <p:cNvPr id="466" name="Google Shape;466;g1005a8c69f8_0_4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05a8c69f8_0_4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1005a8c69f8_0_3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05a8c69f8_0_3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0" name="Shape 470"/>
        <p:cNvGrpSpPr/>
        <p:nvPr/>
      </p:nvGrpSpPr>
      <p:grpSpPr>
        <a:xfrm>
          <a:off x="0" y="0"/>
          <a:ext cx="0" cy="0"/>
          <a:chOff x="0" y="0"/>
          <a:chExt cx="0" cy="0"/>
        </a:xfrm>
      </p:grpSpPr>
      <p:sp>
        <p:nvSpPr>
          <p:cNvPr id="471" name="Google Shape;471;g1005a8c69f8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05a8c69f8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g1005a8c69f8_0_4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05a8c69f8_0_4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100a697e033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0a697e033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100a697e033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0a697e03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g100a697e033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00a697e033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00a697e033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0a697e033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g100a697e033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00a697e033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g100a697e033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0a697e033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 name="Shape 522"/>
        <p:cNvGrpSpPr/>
        <p:nvPr/>
      </p:nvGrpSpPr>
      <p:grpSpPr>
        <a:xfrm>
          <a:off x="0" y="0"/>
          <a:ext cx="0" cy="0"/>
          <a:chOff x="0" y="0"/>
          <a:chExt cx="0" cy="0"/>
        </a:xfrm>
      </p:grpSpPr>
      <p:sp>
        <p:nvSpPr>
          <p:cNvPr id="523" name="Google Shape;523;g100a697e033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0a697e033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100a697e033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0a697e033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1005a8c69f8_0_3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05a8c69f8_0_3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100a697e033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00a697e033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g100a697e033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0a697e033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fd66855e65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66855e65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hyperlink" Target="https://medium.com/deep-math-machine-learning-ai/chapter-10-1-deepnlp-lstm-long-short-term-memory-networks-with-math-21477f8e4235"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9" Type="http://schemas.openxmlformats.org/officeDocument/2006/relationships/hyperlink" Target="https://stackoverflow.com/questions/44273249/in-keras-what-exactly-am-i-configuring-when-i-create-a-stateful-lstm-layer-wi" TargetMode="External"/><Relationship Id="rId8" Type="http://schemas.openxmlformats.org/officeDocument/2006/relationships/hyperlink" Target="https://developer.ibm.com/articles/cc-cognitive-recurrent-neural-networks/" TargetMode="External"/><Relationship Id="rId7" Type="http://schemas.openxmlformats.org/officeDocument/2006/relationships/hyperlink" Target="https://towardsdatascience.com/a-practical-guide-to-rnn-and-lstm-in-keras-980f176271bc" TargetMode="External"/><Relationship Id="rId6" Type="http://schemas.openxmlformats.org/officeDocument/2006/relationships/hyperlink" Target="https://medium.com/@raqueebilahi/text-lstm-f1aaceeb5727" TargetMode="External"/><Relationship Id="rId5" Type="http://schemas.openxmlformats.org/officeDocument/2006/relationships/hyperlink" Target="https://medium.com/@humble_bee/rnn-recurrent-neural-networks-lstm-842ba7205bbf" TargetMode="External"/><Relationship Id="rId4" Type="http://schemas.openxmlformats.org/officeDocument/2006/relationships/hyperlink" Target="https://medium.com/@chunduri11/understanding-lstm-plain-and-simple-96026b4468c6" TargetMode="External"/><Relationship Id="rId3" Type="http://schemas.openxmlformats.org/officeDocument/2006/relationships/hyperlink" Target="https://medium.datadriveninvestor.com/recurrent-neural-network-rnn-52dd4f01b7e8" TargetMode="External"/><Relationship Id="rId2" Type="http://schemas.openxmlformats.org/officeDocument/2006/relationships/hyperlink" Target="https://bond-kirill-alexandrovich.medium.com/lstm-in-details-is-easy-501630afbcb9" TargetMode="External"/><Relationship Id="rId14" Type="http://schemas.openxmlformats.org/officeDocument/2006/relationships/notesSlide" Target="../notesSlides/notesSlide71.xml"/><Relationship Id="rId13" Type="http://schemas.openxmlformats.org/officeDocument/2006/relationships/slideLayout" Target="../slideLayouts/slideLayout3.xml"/><Relationship Id="rId12" Type="http://schemas.openxmlformats.org/officeDocument/2006/relationships/hyperlink" Target="https://www.ssla.co.uk/long-short-term-memory/" TargetMode="External"/><Relationship Id="rId11" Type="http://schemas.openxmlformats.org/officeDocument/2006/relationships/hyperlink" Target="https://www.youtube.com/watch?v=9TFnjJkfqmA" TargetMode="External"/><Relationship Id="rId10" Type="http://schemas.openxmlformats.org/officeDocument/2006/relationships/hyperlink" Target="https://stats.stackexchange.com/questions/365428/difference-between-a-single-unit-lstm-and-3-unit-lstm-neural-network/365600" TargetMode="External"/><Relationship Id="rId1" Type="http://schemas.openxmlformats.org/officeDocument/2006/relationships/hyperlink" Target="https://www.youtube.com/playlist?list=PLyqSpQzTE6M9gCgajvQbc68Hk_JKGBAYT"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image" Target="../media/image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00656" y="1161956"/>
            <a:ext cx="6390600" cy="1539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panose="020F0502020204030204"/>
              <a:buNone/>
            </a:pPr>
            <a:r>
              <a:rPr lang="en-GB"/>
              <a:t>Machine Learning &amp; Deep Learning </a:t>
            </a:r>
            <a:endParaRPr lang="en-GB"/>
          </a:p>
        </p:txBody>
      </p:sp>
      <p:sp>
        <p:nvSpPr>
          <p:cNvPr id="55" name="Google Shape;55;p13"/>
          <p:cNvSpPr txBox="1"/>
          <p:nvPr>
            <p:ph type="subTitle" idx="1"/>
          </p:nvPr>
        </p:nvSpPr>
        <p:spPr>
          <a:xfrm>
            <a:off x="338700" y="2759350"/>
            <a:ext cx="8466600" cy="2255100"/>
          </a:xfrm>
          <a:prstGeom prst="rect">
            <a:avLst/>
          </a:prstGeom>
          <a:noFill/>
          <a:ln>
            <a:noFill/>
          </a:ln>
        </p:spPr>
        <p:txBody>
          <a:bodyPr spcFirstLastPara="1" wrap="square" lIns="68575" tIns="34275" rIns="68575" bIns="34275" anchor="t" anchorCtr="0">
            <a:normAutofit fontScale="70000" lnSpcReduction="20000"/>
          </a:bodyPr>
          <a:lstStyle/>
          <a:p>
            <a:pPr marL="0" lvl="0" indent="0" algn="ctr" rtl="0">
              <a:lnSpc>
                <a:spcPct val="90000"/>
              </a:lnSpc>
              <a:spcBef>
                <a:spcPts val="0"/>
              </a:spcBef>
              <a:spcAft>
                <a:spcPts val="0"/>
              </a:spcAft>
              <a:buClr>
                <a:schemeClr val="dk1"/>
              </a:buClr>
              <a:buSzPct val="64000"/>
              <a:buNone/>
            </a:pPr>
          </a:p>
          <a:p>
            <a:pPr marL="0" lvl="0" indent="0" algn="ctr" rtl="0">
              <a:lnSpc>
                <a:spcPct val="90000"/>
              </a:lnSpc>
              <a:spcBef>
                <a:spcPts val="800"/>
              </a:spcBef>
              <a:spcAft>
                <a:spcPts val="0"/>
              </a:spcAft>
              <a:buClr>
                <a:schemeClr val="dk1"/>
              </a:buClr>
              <a:buSzPct val="78000"/>
              <a:buNone/>
            </a:pPr>
            <a:r>
              <a:rPr lang="en-GB" sz="2300"/>
              <a:t>Week-16</a:t>
            </a:r>
            <a:endParaRPr sz="2300"/>
          </a:p>
          <a:p>
            <a:pPr marL="0" lvl="0" indent="0" algn="ctr" rtl="0">
              <a:lnSpc>
                <a:spcPct val="90000"/>
              </a:lnSpc>
              <a:spcBef>
                <a:spcPts val="800"/>
              </a:spcBef>
              <a:spcAft>
                <a:spcPts val="0"/>
              </a:spcAft>
              <a:buClr>
                <a:schemeClr val="dk1"/>
              </a:buClr>
              <a:buSzPct val="78000"/>
              <a:buNone/>
            </a:pPr>
            <a:r>
              <a:rPr lang="en-GB" sz="2300" b="1"/>
              <a:t>Recurrent Neural Network (RNN)</a:t>
            </a:r>
            <a:endParaRPr sz="2300" b="1"/>
          </a:p>
          <a:p>
            <a:pPr marL="0" lvl="0" indent="0" algn="ct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78000"/>
              <a:buNone/>
            </a:pPr>
            <a:endParaRPr sz="2300"/>
          </a:p>
          <a:p>
            <a:pPr marL="0" lvl="0" indent="0" algn="r" rtl="0">
              <a:lnSpc>
                <a:spcPct val="90000"/>
              </a:lnSpc>
              <a:spcBef>
                <a:spcPts val="800"/>
              </a:spcBef>
              <a:spcAft>
                <a:spcPts val="0"/>
              </a:spcAft>
              <a:buClr>
                <a:schemeClr val="dk1"/>
              </a:buClr>
              <a:buSzPct val="82000"/>
              <a:buNone/>
            </a:pPr>
            <a:r>
              <a:rPr lang="en-GB" sz="2190" b="1"/>
              <a:t>Instructor:</a:t>
            </a:r>
            <a:r>
              <a:rPr lang="en-GB" sz="2190"/>
              <a:t> </a:t>
            </a:r>
            <a:r>
              <a:rPr lang="en-GB" sz="2190" i="1">
                <a:solidFill>
                  <a:srgbClr val="1155CC"/>
                </a:solidFill>
              </a:rPr>
              <a:t>Engr. Najam Aziz</a:t>
            </a:r>
            <a:endParaRPr sz="2190">
              <a:solidFill>
                <a:srgbClr val="1155CC"/>
              </a:solidFill>
            </a:endParaRPr>
          </a:p>
          <a:p>
            <a:pPr marL="0" lvl="0" indent="0" algn="r" rtl="0">
              <a:lnSpc>
                <a:spcPct val="90000"/>
              </a:lnSpc>
              <a:spcBef>
                <a:spcPts val="800"/>
              </a:spcBef>
              <a:spcAft>
                <a:spcPts val="0"/>
              </a:spcAft>
              <a:buClr>
                <a:schemeClr val="dk1"/>
              </a:buClr>
              <a:buSzPct val="78000"/>
              <a:buNone/>
            </a:pPr>
            <a:endParaRPr sz="2300"/>
          </a:p>
          <a:p>
            <a:pPr marL="0" lvl="0" indent="0" algn="ctr" rtl="0">
              <a:lnSpc>
                <a:spcPct val="90000"/>
              </a:lnSpc>
              <a:spcBef>
                <a:spcPts val="800"/>
              </a:spcBef>
              <a:spcAft>
                <a:spcPts val="0"/>
              </a:spcAft>
              <a:buClr>
                <a:schemeClr val="dk1"/>
              </a:buClr>
              <a:buSzPct val="113000"/>
              <a:buNone/>
            </a:pPr>
            <a:r>
              <a:rPr lang="en-GB" sz="1595" i="1">
                <a:solidFill>
                  <a:srgbClr val="1155CC"/>
                </a:solidFill>
              </a:rPr>
              <a:t>National Center for Big Data &amp; Cloud Computing (NCBC), UET Peshawar</a:t>
            </a:r>
            <a:endParaRPr sz="1595" i="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1"/>
          <a:stretch>
            <a:fillRect/>
          </a:stretch>
        </p:blipFill>
        <p:spPr>
          <a:xfrm>
            <a:off x="0" y="0"/>
            <a:ext cx="9144001" cy="51409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pic>
        <p:nvPicPr>
          <p:cNvPr id="97" name="Google Shape;97;p21"/>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2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a:p>
            <a:pPr marL="0" lvl="0" indent="0" algn="ctr" rtl="0">
              <a:spcBef>
                <a:spcPts val="1200"/>
              </a:spcBef>
              <a:spcAft>
                <a:spcPts val="0"/>
              </a:spcAft>
              <a:buNone/>
            </a:pPr>
            <a:r>
              <a:rPr lang="en-GB"/>
              <a:t>As the Order/Time/Temporal information is useful. So we need to embed the same intelligence into machines/model. </a:t>
            </a:r>
            <a:endParaRPr lang="en-GB"/>
          </a:p>
          <a:p>
            <a:pPr marL="0" lvl="0" indent="0" algn="ctr" rtl="0">
              <a:spcBef>
                <a:spcPts val="1200"/>
              </a:spcBef>
              <a:spcAft>
                <a:spcPts val="0"/>
              </a:spcAft>
              <a:buNone/>
            </a:pPr>
            <a:r>
              <a:rPr lang="en-GB"/>
              <a:t>How?</a:t>
            </a:r>
            <a:endParaRPr lang="en-GB"/>
          </a:p>
          <a:p>
            <a:pPr marL="0" lvl="0" indent="0" algn="ctr" rtl="0">
              <a:spcBef>
                <a:spcPts val="1200"/>
              </a:spcBef>
              <a:spcAft>
                <a:spcPts val="1200"/>
              </a:spcAft>
              <a:buNone/>
            </a:pPr>
            <a:r>
              <a:rPr lang="en-GB" i="1"/>
              <a:t>Recurrent Neural Network</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3"/>
          <p:cNvSpPr txBox="1"/>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RNN</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43775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665"/>
              <a:t>H</a:t>
            </a:r>
            <a:r>
              <a:rPr lang="en-GB" sz="2665"/>
              <a:t>ow RNN’s solve “the whole order matters thing” data?</a:t>
            </a:r>
            <a:endParaRPr lang="en-GB" sz="2665"/>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has the following models</a:t>
            </a:r>
            <a:endParaRPr lang="en-GB"/>
          </a:p>
        </p:txBody>
      </p:sp>
      <p:sp>
        <p:nvSpPr>
          <p:cNvPr id="118" name="Google Shape;118;p25"/>
          <p:cNvSpPr txBox="1"/>
          <p:nvPr>
            <p:ph type="body" idx="1"/>
          </p:nvPr>
        </p:nvSpPr>
        <p:spPr>
          <a:xfrm>
            <a:off x="311700" y="646800"/>
            <a:ext cx="8520600" cy="9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One to Many</a:t>
            </a:r>
            <a:endParaRPr b="1"/>
          </a:p>
          <a:p>
            <a:pPr marL="0" lvl="0" indent="0" algn="l" rtl="0">
              <a:spcBef>
                <a:spcPts val="1200"/>
              </a:spcBef>
              <a:spcAft>
                <a:spcPts val="1200"/>
              </a:spcAft>
              <a:buNone/>
            </a:pPr>
            <a:r>
              <a:rPr lang="en-GB" sz="1600"/>
              <a:t>RNN takes one input lets say an image and generates a sequence of words.</a:t>
            </a:r>
            <a:endParaRPr lang="en-GB" sz="1600"/>
          </a:p>
        </p:txBody>
      </p:sp>
      <p:pic>
        <p:nvPicPr>
          <p:cNvPr id="119" name="Google Shape;119;p25"/>
          <p:cNvPicPr preferRelativeResize="0"/>
          <p:nvPr/>
        </p:nvPicPr>
        <p:blipFill>
          <a:blip r:embed="rId1"/>
          <a:stretch>
            <a:fillRect/>
          </a:stretch>
        </p:blipFill>
        <p:spPr>
          <a:xfrm>
            <a:off x="232050" y="1650000"/>
            <a:ext cx="8679900" cy="25165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sp>
        <p:nvSpPr>
          <p:cNvPr id="124" name="Google Shape;124;p26"/>
          <p:cNvSpPr txBox="1"/>
          <p:nvPr>
            <p:ph type="body" idx="1"/>
          </p:nvPr>
        </p:nvSpPr>
        <p:spPr>
          <a:xfrm>
            <a:off x="311700" y="232125"/>
            <a:ext cx="8520600" cy="114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Many to One</a:t>
            </a:r>
            <a:endParaRPr b="1"/>
          </a:p>
          <a:p>
            <a:pPr marL="0" lvl="0" indent="0" algn="l" rtl="0">
              <a:spcBef>
                <a:spcPts val="1200"/>
              </a:spcBef>
              <a:spcAft>
                <a:spcPts val="1200"/>
              </a:spcAft>
              <a:buNone/>
            </a:pPr>
            <a:r>
              <a:rPr lang="en-GB" sz="1600"/>
              <a:t>RNN takes sequence of words as input and generates one output.</a:t>
            </a:r>
            <a:endParaRPr lang="en-GB" sz="1600"/>
          </a:p>
        </p:txBody>
      </p:sp>
      <p:pic>
        <p:nvPicPr>
          <p:cNvPr id="125" name="Google Shape;125;p26"/>
          <p:cNvPicPr preferRelativeResize="0"/>
          <p:nvPr/>
        </p:nvPicPr>
        <p:blipFill>
          <a:blip r:embed="rId1"/>
          <a:stretch>
            <a:fillRect/>
          </a:stretch>
        </p:blipFill>
        <p:spPr>
          <a:xfrm>
            <a:off x="152400" y="1526025"/>
            <a:ext cx="8856699" cy="208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7"/>
          <p:cNvSpPr txBox="1"/>
          <p:nvPr>
            <p:ph type="body" idx="1"/>
          </p:nvPr>
        </p:nvSpPr>
        <p:spPr>
          <a:xfrm>
            <a:off x="311700" y="174325"/>
            <a:ext cx="8520600" cy="1054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500" b="1">
                <a:solidFill>
                  <a:srgbClr val="292929"/>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rPr>
              <a:t>Many to Many</a:t>
            </a:r>
            <a:endParaRPr sz="1500" b="1">
              <a:solidFill>
                <a:srgbClr val="292929"/>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endParaRPr>
          </a:p>
          <a:p>
            <a:pPr marL="0" lvl="0" indent="0" algn="l" rtl="0">
              <a:spcBef>
                <a:spcPts val="1200"/>
              </a:spcBef>
              <a:spcAft>
                <a:spcPts val="1200"/>
              </a:spcAft>
              <a:buNone/>
            </a:pPr>
            <a:r>
              <a:rPr lang="en-GB" sz="1600">
                <a:solidFill>
                  <a:schemeClr val="bg2"/>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rPr>
              <a:t>RNN takes sequence of words as input and generates sequence of words as output. (lets say language translations).</a:t>
            </a:r>
            <a:endParaRPr lang="en-GB" sz="1600">
              <a:solidFill>
                <a:schemeClr val="bg2"/>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endParaRPr>
          </a:p>
        </p:txBody>
      </p:sp>
      <p:pic>
        <p:nvPicPr>
          <p:cNvPr id="131" name="Google Shape;131;p27"/>
          <p:cNvPicPr preferRelativeResize="0"/>
          <p:nvPr/>
        </p:nvPicPr>
        <p:blipFill>
          <a:blip r:embed="rId1"/>
          <a:stretch>
            <a:fillRect/>
          </a:stretch>
        </p:blipFill>
        <p:spPr>
          <a:xfrm>
            <a:off x="232050" y="1424850"/>
            <a:ext cx="8679900" cy="20183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18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RNN? - What the Problem with ANN?</a:t>
            </a:r>
            <a:endParaRPr lang="en-GB"/>
          </a:p>
        </p:txBody>
      </p:sp>
      <p:sp>
        <p:nvSpPr>
          <p:cNvPr id="137" name="Google Shape;137;p28"/>
          <p:cNvSpPr txBox="1"/>
          <p:nvPr>
            <p:ph type="body" idx="1"/>
          </p:nvPr>
        </p:nvSpPr>
        <p:spPr>
          <a:xfrm>
            <a:off x="130275" y="757675"/>
            <a:ext cx="8827800" cy="418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A neural network usually takes an independent variable X (or a set of independent variables ) and a dependent variable y then it learns the mapping between X and y (we call this Training), Once training is done , we give a new independent variable to predict the dependent variable.</a:t>
            </a:r>
            <a:endParaRPr lang="en-GB" sz="1600"/>
          </a:p>
          <a:p>
            <a:pPr marL="0" lvl="0" indent="0" algn="l" rtl="0">
              <a:spcBef>
                <a:spcPts val="1200"/>
              </a:spcBef>
              <a:spcAft>
                <a:spcPts val="0"/>
              </a:spcAft>
              <a:buNone/>
            </a:pPr>
            <a:r>
              <a:rPr lang="en-GB" sz="1600"/>
              <a:t>In Fact that’s all most of machine learning(supervised).</a:t>
            </a:r>
            <a:endParaRPr lang="en-GB" sz="1600"/>
          </a:p>
          <a:p>
            <a:pPr marL="0" lvl="0" indent="0" algn="l" rtl="0">
              <a:spcBef>
                <a:spcPts val="1200"/>
              </a:spcBef>
              <a:spcAft>
                <a:spcPts val="0"/>
              </a:spcAft>
              <a:buNone/>
            </a:pPr>
            <a:r>
              <a:rPr lang="en-GB" sz="1600" b="1"/>
              <a:t>but what if the order of data matters????? just imagine what if the order of all independent variables matter???</a:t>
            </a:r>
            <a:endParaRPr sz="1600" b="1"/>
          </a:p>
          <a:p>
            <a:pPr marL="0" lvl="0" indent="0" algn="l" rtl="0">
              <a:spcBef>
                <a:spcPts val="1200"/>
              </a:spcBef>
              <a:spcAft>
                <a:spcPts val="1200"/>
              </a:spcAft>
              <a:buNone/>
            </a:pPr>
            <a:r>
              <a:rPr lang="en-GB" sz="1600"/>
              <a:t>So a normal neural network does not follow the order, so when we tackle the real world problems where the order matters , we need Recurrent neural networks.</a:t>
            </a:r>
            <a:endParaRPr lang="en-GB"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1"/>
          <p:cNvPicPr>
            <a:picLocks noChangeAspect="1"/>
          </p:cNvPicPr>
          <p:nvPr/>
        </p:nvPicPr>
        <p:blipFill>
          <a:blip r:embed="rId1"/>
          <a:stretch>
            <a:fillRect/>
          </a:stretch>
        </p:blipFill>
        <p:spPr>
          <a:xfrm>
            <a:off x="0" y="349885"/>
            <a:ext cx="9144000" cy="44437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142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Neuron with Recurrence</a:t>
            </a:r>
            <a:endParaRPr lang="en-GB"/>
          </a:p>
        </p:txBody>
      </p:sp>
      <p:pic>
        <p:nvPicPr>
          <p:cNvPr id="143" name="Google Shape;143;p29"/>
          <p:cNvPicPr preferRelativeResize="0"/>
          <p:nvPr/>
        </p:nvPicPr>
        <p:blipFill>
          <a:blip r:embed="rId1"/>
          <a:stretch>
            <a:fillRect/>
          </a:stretch>
        </p:blipFill>
        <p:spPr>
          <a:xfrm>
            <a:off x="152400" y="867575"/>
            <a:ext cx="8707080" cy="412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1"/>
          <a:stretch>
            <a:fillRect/>
          </a:stretch>
        </p:blipFill>
        <p:spPr>
          <a:xfrm>
            <a:off x="1663125" y="1182850"/>
            <a:ext cx="5105400"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pic>
        <p:nvPicPr>
          <p:cNvPr id="153" name="Google Shape;153;p31"/>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pic>
        <p:nvPicPr>
          <p:cNvPr id="158" name="Google Shape;158;p32"/>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But what if i have Sequence/Order?</a:t>
            </a:r>
            <a:endParaRPr lang="en-GB"/>
          </a:p>
        </p:txBody>
      </p:sp>
      <p:pic>
        <p:nvPicPr>
          <p:cNvPr id="174" name="Google Shape;174;p35"/>
          <p:cNvPicPr preferRelativeResize="0"/>
          <p:nvPr/>
        </p:nvPicPr>
        <p:blipFill>
          <a:blip r:embed="rId1"/>
          <a:stretch>
            <a:fillRect/>
          </a:stretch>
        </p:blipFill>
        <p:spPr>
          <a:xfrm>
            <a:off x="265038" y="489375"/>
            <a:ext cx="8613924" cy="4654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pic>
        <p:nvPicPr>
          <p:cNvPr id="179" name="Google Shape;179;p36"/>
          <p:cNvPicPr preferRelativeResize="0"/>
          <p:nvPr/>
        </p:nvPicPr>
        <p:blipFill>
          <a:blip r:embed="rId1"/>
          <a:stretch>
            <a:fillRect/>
          </a:stretch>
        </p:blipFill>
        <p:spPr>
          <a:xfrm>
            <a:off x="-2225" y="0"/>
            <a:ext cx="914845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pic>
        <p:nvPicPr>
          <p:cNvPr id="184" name="Google Shape;184;p37"/>
          <p:cNvPicPr preferRelativeResize="0"/>
          <p:nvPr/>
        </p:nvPicPr>
        <p:blipFill>
          <a:blip r:embed="rId1"/>
          <a:stretch>
            <a:fillRect/>
          </a:stretch>
        </p:blipFill>
        <p:spPr>
          <a:xfrm>
            <a:off x="1350800" y="1149600"/>
            <a:ext cx="6667500" cy="2514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2"/>
          <p:cNvPicPr>
            <a:picLocks noChangeAspect="1"/>
          </p:cNvPicPr>
          <p:nvPr/>
        </p:nvPicPr>
        <p:blipFill>
          <a:blip r:embed="rId1"/>
          <a:stretch>
            <a:fillRect/>
          </a:stretch>
        </p:blipFill>
        <p:spPr>
          <a:xfrm>
            <a:off x="0" y="179070"/>
            <a:ext cx="9144000" cy="46405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pic>
        <p:nvPicPr>
          <p:cNvPr id="194" name="Google Shape;194;p39"/>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pic>
        <p:nvPicPr>
          <p:cNvPr id="199" name="Google Shape;199;p40"/>
          <p:cNvPicPr preferRelativeResize="0"/>
          <p:nvPr/>
        </p:nvPicPr>
        <p:blipFill>
          <a:blip r:embed="rId1"/>
          <a:stretch>
            <a:fillRect/>
          </a:stretch>
        </p:blipFill>
        <p:spPr>
          <a:xfrm>
            <a:off x="0" y="0"/>
            <a:ext cx="9148457"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pic>
        <p:nvPicPr>
          <p:cNvPr id="204" name="Google Shape;204;p41"/>
          <p:cNvPicPr preferRelativeResize="0"/>
          <p:nvPr/>
        </p:nvPicPr>
        <p:blipFill>
          <a:blip r:embed="rId1"/>
          <a:stretch>
            <a:fillRect/>
          </a:stretch>
        </p:blipFill>
        <p:spPr>
          <a:xfrm>
            <a:off x="152400" y="152400"/>
            <a:ext cx="5334000" cy="2152650"/>
          </a:xfrm>
          <a:prstGeom prst="rect">
            <a:avLst/>
          </a:prstGeom>
          <a:noFill/>
          <a:ln>
            <a:noFill/>
          </a:ln>
        </p:spPr>
      </p:pic>
      <p:pic>
        <p:nvPicPr>
          <p:cNvPr id="205" name="Google Shape;205;p41"/>
          <p:cNvPicPr preferRelativeResize="0"/>
          <p:nvPr/>
        </p:nvPicPr>
        <p:blipFill>
          <a:blip r:embed="rId2"/>
          <a:stretch>
            <a:fillRect/>
          </a:stretch>
        </p:blipFill>
        <p:spPr>
          <a:xfrm>
            <a:off x="152400" y="2457450"/>
            <a:ext cx="8828050" cy="253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pic>
        <p:nvPicPr>
          <p:cNvPr id="210" name="Google Shape;210;p42"/>
          <p:cNvPicPr preferRelativeResize="0"/>
          <p:nvPr/>
        </p:nvPicPr>
        <p:blipFill>
          <a:blip r:embed="rId1"/>
          <a:stretch>
            <a:fillRect/>
          </a:stretch>
        </p:blipFill>
        <p:spPr>
          <a:xfrm>
            <a:off x="858400" y="0"/>
            <a:ext cx="7237082"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43"/>
          <p:cNvSpPr txBox="1"/>
          <p:nvPr>
            <p:ph type="body" idx="1"/>
          </p:nvPr>
        </p:nvSpPr>
        <p:spPr>
          <a:xfrm>
            <a:off x="206900" y="2571750"/>
            <a:ext cx="8520600" cy="156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128 -  Number of Hidden neuron </a:t>
            </a:r>
            <a:br>
              <a:rPr lang="en-GB"/>
            </a:br>
            <a:r>
              <a:rPr lang="en-GB"/>
              <a:t>5 - Time Steps</a:t>
            </a:r>
            <a:br>
              <a:rPr lang="en-GB"/>
            </a:br>
            <a:r>
              <a:rPr lang="en-GB"/>
              <a:t>10 - Number of Features</a:t>
            </a:r>
            <a:endParaRPr lang="en-GB"/>
          </a:p>
        </p:txBody>
      </p:sp>
      <p:pic>
        <p:nvPicPr>
          <p:cNvPr id="216" name="Google Shape;216;p43"/>
          <p:cNvPicPr preferRelativeResize="0"/>
          <p:nvPr/>
        </p:nvPicPr>
        <p:blipFill>
          <a:blip r:embed="rId1"/>
          <a:stretch>
            <a:fillRect/>
          </a:stretch>
        </p:blipFill>
        <p:spPr>
          <a:xfrm>
            <a:off x="800075" y="581675"/>
            <a:ext cx="7334250" cy="1828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pic>
        <p:nvPicPr>
          <p:cNvPr id="221" name="Google Shape;221;p44"/>
          <p:cNvPicPr preferRelativeResize="0"/>
          <p:nvPr/>
        </p:nvPicPr>
        <p:blipFill>
          <a:blip r:embed="rId1"/>
          <a:stretch>
            <a:fillRect/>
          </a:stretch>
        </p:blipFill>
        <p:spPr>
          <a:xfrm>
            <a:off x="152400" y="152400"/>
            <a:ext cx="690715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45"/>
          <p:cNvPicPr preferRelativeResize="0"/>
          <p:nvPr/>
        </p:nvPicPr>
        <p:blipFill>
          <a:blip r:embed="rId1"/>
          <a:stretch>
            <a:fillRect/>
          </a:stretch>
        </p:blipFill>
        <p:spPr>
          <a:xfrm>
            <a:off x="152400" y="152400"/>
            <a:ext cx="8839199" cy="465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46"/>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BPTT ( Back propagation through time )</a:t>
            </a:r>
            <a:endParaRPr lang="en-GB"/>
          </a:p>
        </p:txBody>
      </p:sp>
      <p:sp>
        <p:nvSpPr>
          <p:cNvPr id="232" name="Google Shape;232;p46"/>
          <p:cNvSpPr txBox="1"/>
          <p:nvPr>
            <p:ph type="body" idx="1"/>
          </p:nvPr>
        </p:nvSpPr>
        <p:spPr>
          <a:xfrm>
            <a:off x="311700" y="572700"/>
            <a:ext cx="8520600" cy="226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t>We need to calculate the below terms</a:t>
            </a:r>
            <a:br>
              <a:rPr lang="en-GB" sz="1600"/>
            </a:br>
            <a:r>
              <a:rPr lang="en-GB" sz="1600"/>
              <a:t>how much does the total error change with respect to the output (hidden and output units) ? (or how much is a change in output)</a:t>
            </a:r>
            <a:br>
              <a:rPr lang="en-GB" sz="1600"/>
            </a:br>
            <a:r>
              <a:rPr lang="en-GB" sz="1600"/>
              <a:t>how much does the output change with respect to </a:t>
            </a:r>
            <a:r>
              <a:rPr lang="en-GB" sz="1600">
                <a:solidFill>
                  <a:schemeClr val="tx1"/>
                </a:solidFill>
              </a:rPr>
              <a:t>weights (U,V,W)</a:t>
            </a:r>
            <a:r>
              <a:rPr lang="en-GB" sz="1600"/>
              <a:t>? (or how much is a change in weights)</a:t>
            </a:r>
            <a:br>
              <a:rPr lang="en-GB" sz="1600"/>
            </a:br>
            <a:r>
              <a:rPr lang="en-GB" sz="1600"/>
              <a:t>Since W’s are same for all time steps we need to go all the way back to make an update.</a:t>
            </a:r>
            <a:endParaRPr lang="en-GB" sz="1600"/>
          </a:p>
        </p:txBody>
      </p:sp>
      <p:pic>
        <p:nvPicPr>
          <p:cNvPr id="233" name="Google Shape;233;p46"/>
          <p:cNvPicPr preferRelativeResize="0"/>
          <p:nvPr/>
        </p:nvPicPr>
        <p:blipFill>
          <a:blip r:embed="rId1"/>
          <a:stretch>
            <a:fillRect/>
          </a:stretch>
        </p:blipFill>
        <p:spPr>
          <a:xfrm>
            <a:off x="1842800" y="2413725"/>
            <a:ext cx="4467430" cy="2729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pic>
        <p:nvPicPr>
          <p:cNvPr id="238" name="Google Shape;238;p47"/>
          <p:cNvPicPr preferRelativeResize="0"/>
          <p:nvPr/>
        </p:nvPicPr>
        <p:blipFill>
          <a:blip r:embed="rId1"/>
          <a:stretch>
            <a:fillRect/>
          </a:stretch>
        </p:blipFill>
        <p:spPr>
          <a:xfrm>
            <a:off x="291160" y="513375"/>
            <a:ext cx="5334000" cy="2828925"/>
          </a:xfrm>
          <a:prstGeom prst="rect">
            <a:avLst/>
          </a:prstGeom>
          <a:noFill/>
          <a:ln>
            <a:noFill/>
          </a:ln>
        </p:spPr>
      </p:pic>
      <p:sp>
        <p:nvSpPr>
          <p:cNvPr id="239" name="Google Shape;239;p47"/>
          <p:cNvSpPr txBox="1"/>
          <p:nvPr/>
        </p:nvSpPr>
        <p:spPr>
          <a:xfrm>
            <a:off x="68800" y="3342300"/>
            <a:ext cx="8607600" cy="1658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bg2"/>
                </a:solidFill>
              </a:rPr>
              <a:t>The idea of remembering the past is fantastic. But there is one critical problem in back-propagation. Back-propagation is a step for going backward to update the weights of each layer. To update the weights, we get the gradient of the cost function and keep multiplying the gradients at the given layers using chain rule. The actual backward propagation in RNN is a bit complex ( For example, The real backward propagation takes not only the final output Yt but also all the other output Y used by the cost function.)</a:t>
            </a:r>
            <a:endParaRPr lang="en-GB" sz="1600">
              <a:solidFill>
                <a:schemeClr val="bg2"/>
              </a:solidFill>
            </a:endParaRPr>
          </a:p>
        </p:txBody>
      </p:sp>
      <p:sp>
        <p:nvSpPr>
          <p:cNvPr id="240" name="Google Shape;240;p47"/>
          <p:cNvSpPr txBox="1"/>
          <p:nvPr/>
        </p:nvSpPr>
        <p:spPr>
          <a:xfrm>
            <a:off x="399650" y="51510"/>
            <a:ext cx="643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t>Problem</a:t>
            </a:r>
            <a:r>
              <a:rPr lang="en-GB" sz="1800">
                <a:solidFill>
                  <a:schemeClr val="dk1"/>
                </a:solidFill>
              </a:rPr>
              <a:t> </a:t>
            </a:r>
            <a:r>
              <a:rPr lang="en-GB" sz="1800" b="1"/>
              <a:t>with RNN</a:t>
            </a:r>
            <a:endParaRPr sz="18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pic>
        <p:nvPicPr>
          <p:cNvPr id="245" name="Google Shape;245;p4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3"/>
          <p:cNvPicPr>
            <a:picLocks noChangeAspect="1"/>
          </p:cNvPicPr>
          <p:nvPr/>
        </p:nvPicPr>
        <p:blipFill>
          <a:blip r:embed="rId1"/>
          <a:stretch>
            <a:fillRect/>
          </a:stretch>
        </p:blipFill>
        <p:spPr>
          <a:xfrm>
            <a:off x="0" y="156845"/>
            <a:ext cx="9144000" cy="46450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Exploding vs Vanishing Gradient</a:t>
            </a:r>
            <a:endParaRPr lang="en-GB"/>
          </a:p>
        </p:txBody>
      </p:sp>
      <p:sp>
        <p:nvSpPr>
          <p:cNvPr id="251" name="Google Shape;251;p4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80000"/>
          </a:bodyPr>
          <a:lstStyle/>
          <a:p>
            <a:pPr marL="0" lvl="0" indent="0" algn="l" rtl="0">
              <a:spcBef>
                <a:spcPts val="0"/>
              </a:spcBef>
              <a:spcAft>
                <a:spcPts val="0"/>
              </a:spcAft>
              <a:buNone/>
            </a:pPr>
            <a:r>
              <a:rPr lang="en-GB" sz="1880"/>
              <a:t>Imagine when the gradients are bigger than 1. The updated values become so big to use it for optimizing. This is called </a:t>
            </a:r>
            <a:r>
              <a:rPr lang="en-GB" sz="1880" b="1"/>
              <a:t>exploding gradients.</a:t>
            </a:r>
            <a:r>
              <a:rPr lang="en-GB" sz="1880"/>
              <a:t> But this isn’t a severe problem because we can fix the range that gradients can’t go over. The real problem occurs when the gradients are smaller than 1. If we keep multiplying the values lower than 1, the result becomes smaller and smaller. After some steps, there will be no significant difference in outcome, and it can’t make any update in weights. It is called </a:t>
            </a:r>
            <a:r>
              <a:rPr lang="en-GB" sz="1880" b="1"/>
              <a:t>vanishing gradients</a:t>
            </a:r>
            <a:r>
              <a:rPr lang="en-GB" sz="1880"/>
              <a:t>. It means the back-propagation effect can’t go far enough to reach the early stage of layers.</a:t>
            </a:r>
            <a:endParaRPr lang="en-GB" sz="1880"/>
          </a:p>
          <a:p>
            <a:pPr marL="0" lvl="0" indent="0" algn="l" rtl="0">
              <a:spcBef>
                <a:spcPts val="1200"/>
              </a:spcBef>
              <a:spcAft>
                <a:spcPts val="0"/>
              </a:spcAft>
              <a:buNone/>
            </a:pPr>
            <a:r>
              <a:rPr lang="en-GB" sz="1880"/>
              <a:t>This is why people say RNN has a bad memory. If the length of the input values gets longer, we can’t expect actual optimization. This is a really critical problem because the power of neural networks comes from updating weights.</a:t>
            </a:r>
            <a:endParaRPr lang="en-GB" sz="1880"/>
          </a:p>
          <a:p>
            <a:pPr marL="0" lvl="0" indent="0" algn="l" rtl="0">
              <a:spcBef>
                <a:spcPts val="1200"/>
              </a:spcBef>
              <a:spcAft>
                <a:spcPts val="0"/>
              </a:spcAft>
              <a:buNone/>
            </a:pPr>
            <a:r>
              <a:rPr lang="en-GB" sz="1880" b="1"/>
              <a:t>Solution:</a:t>
            </a:r>
            <a:r>
              <a:rPr lang="en-GB" sz="1880"/>
              <a:t> </a:t>
            </a:r>
            <a:r>
              <a:rPr lang="en-GB" sz="1880"/>
              <a:t>better to remember selectively (Choose only important information)</a:t>
            </a:r>
            <a:endParaRPr lang="en-GB" sz="1880"/>
          </a:p>
          <a:p>
            <a:pPr marL="0" lvl="0" indent="0" algn="l" rtl="0">
              <a:spcBef>
                <a:spcPts val="1200"/>
              </a:spcBef>
              <a:spcAft>
                <a:spcPts val="1200"/>
              </a:spcAft>
              <a:buNone/>
            </a:pPr>
            <a:endParaRPr sz="188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100"/>
          <p:cNvSpPr txBox="1"/>
          <p:nvPr>
            <p:ph type="body" idx="1"/>
          </p:nvPr>
        </p:nvSpPr>
        <p:spPr>
          <a:xfrm>
            <a:off x="5374925" y="116525"/>
            <a:ext cx="3626400" cy="488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We all know that a neural network uses an algorithm called BackPropagation to update the weights of the network. So what BP does is</a:t>
            </a:r>
            <a:endParaRPr lang="en-GB" sz="1600"/>
          </a:p>
          <a:p>
            <a:pPr marL="0" lvl="0" indent="0" algn="l" rtl="0">
              <a:spcBef>
                <a:spcPts val="1200"/>
              </a:spcBef>
              <a:spcAft>
                <a:spcPts val="0"/>
              </a:spcAft>
              <a:buNone/>
            </a:pPr>
            <a:r>
              <a:rPr lang="en-GB" sz="1600"/>
              <a:t>It first calculates the gradients from the error using the chain rule in Calculus, then it updates the weights(Gradient descent).</a:t>
            </a:r>
            <a:endParaRPr lang="en-GB" sz="1600"/>
          </a:p>
          <a:p>
            <a:pPr marL="0" lvl="0" indent="0" algn="l" rtl="0">
              <a:spcBef>
                <a:spcPts val="1200"/>
              </a:spcBef>
              <a:spcAft>
                <a:spcPts val="1200"/>
              </a:spcAft>
              <a:buNone/>
            </a:pPr>
            <a:r>
              <a:rPr lang="en-GB" sz="1600"/>
              <a:t>since the BP starts from the output layer to all the way back to input layer , In a simple neural network we may not face problems with updating weights but in a deep neural network we might face some issues.</a:t>
            </a:r>
            <a:endParaRPr lang="en-GB" sz="1600"/>
          </a:p>
        </p:txBody>
      </p:sp>
      <p:pic>
        <p:nvPicPr>
          <p:cNvPr id="533" name="Google Shape;533;p100"/>
          <p:cNvPicPr preferRelativeResize="0"/>
          <p:nvPr/>
        </p:nvPicPr>
        <p:blipFill>
          <a:blip r:embed="rId1"/>
          <a:stretch>
            <a:fillRect/>
          </a:stretch>
        </p:blipFill>
        <p:spPr>
          <a:xfrm>
            <a:off x="8" y="0"/>
            <a:ext cx="5278633"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pic>
        <p:nvPicPr>
          <p:cNvPr id="543" name="Google Shape;543;p102"/>
          <p:cNvPicPr preferRelativeResize="0"/>
          <p:nvPr/>
        </p:nvPicPr>
        <p:blipFill>
          <a:blip r:embed="rId1"/>
          <a:stretch>
            <a:fillRect/>
          </a:stretch>
        </p:blipFill>
        <p:spPr>
          <a:xfrm>
            <a:off x="380363" y="0"/>
            <a:ext cx="8383286"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5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There are couple of remedies there to avoid this problem.</a:t>
            </a:r>
            <a:endParaRPr lang="en-GB" sz="1600"/>
          </a:p>
          <a:p>
            <a:pPr marL="0" lvl="0" indent="0" algn="l" rtl="0">
              <a:spcBef>
                <a:spcPts val="1200"/>
              </a:spcBef>
              <a:spcAft>
                <a:spcPts val="0"/>
              </a:spcAft>
              <a:buNone/>
            </a:pPr>
            <a:r>
              <a:rPr lang="en-GB" sz="1600"/>
              <a:t>We can use ReLu unit as an activation function, RMS Prop as an optimization algorithm and LSTM’s or GRU’s.</a:t>
            </a:r>
            <a:endParaRPr lang="en-GB" sz="1600"/>
          </a:p>
          <a:p>
            <a:pPr marL="0" lvl="0" indent="0" algn="l" rtl="0">
              <a:spcBef>
                <a:spcPts val="1200"/>
              </a:spcBef>
              <a:spcAft>
                <a:spcPts val="0"/>
              </a:spcAft>
              <a:buNone/>
            </a:pPr>
            <a:r>
              <a:rPr lang="en-GB" sz="1600"/>
              <a:t>so Lets focus on LSTM</a:t>
            </a:r>
            <a:endParaRPr lang="en-GB" sz="1600"/>
          </a:p>
          <a:p>
            <a:pPr marL="0" lvl="0" indent="0" algn="l" rtl="0">
              <a:spcBef>
                <a:spcPts val="1200"/>
              </a:spcBef>
              <a:spcAft>
                <a:spcPts val="0"/>
              </a:spcAft>
              <a:buNone/>
            </a:pPr>
            <a:r>
              <a:rPr lang="en-GB" sz="1600" u="sng">
                <a:solidFill>
                  <a:schemeClr val="hlink"/>
                </a:solidFill>
                <a:hlinkClick r:id="rId1"/>
              </a:rPr>
              <a:t>https://medium.com/deep-math-machine-learning-ai/chapter-10-1-deepnlp-lstm-long-short-term-memory-networks-with-math-21477f8e4235</a:t>
            </a:r>
            <a:endParaRPr lang="en-GB" sz="1600" u="sng">
              <a:solidFill>
                <a:schemeClr val="hlink"/>
              </a:solidFill>
            </a:endParaRPr>
          </a:p>
          <a:p>
            <a:pPr marL="0" lvl="0" indent="0" algn="l" rtl="0">
              <a:spcBef>
                <a:spcPts val="1200"/>
              </a:spcBef>
              <a:spcAft>
                <a:spcPts val="1200"/>
              </a:spcAft>
              <a:buNone/>
            </a:pP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63"/>
          <p:cNvSpPr txBox="1"/>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LSTM</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6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LSTM</a:t>
            </a:r>
            <a:endParaRPr lang="en-GB"/>
          </a:p>
        </p:txBody>
      </p:sp>
      <p:sp>
        <p:nvSpPr>
          <p:cNvPr id="327" name="Google Shape;327;p6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Clr>
                <a:schemeClr val="dk1"/>
              </a:buClr>
              <a:buSzPts val="1100"/>
            </a:pPr>
            <a:r>
              <a:rPr lang="en-GB" sz="1600"/>
              <a:t>LSTM is a complex neural network block, used for modeling complex sequential data or time-series data.</a:t>
            </a:r>
            <a:endParaRPr lang="en-GB" sz="1600"/>
          </a:p>
          <a:p>
            <a:pPr marL="285750" lvl="0" indent="-285750" algn="l" rtl="0">
              <a:spcBef>
                <a:spcPts val="0"/>
              </a:spcBef>
              <a:spcAft>
                <a:spcPts val="0"/>
              </a:spcAft>
              <a:buClr>
                <a:schemeClr val="dk1"/>
              </a:buClr>
              <a:buSzPts val="1100"/>
            </a:pPr>
            <a:r>
              <a:rPr lang="en-GB" sz="1600"/>
              <a:t>LSTM is an improvement over RNN, which has the problem of vanishing/exploding gradients causing the inability to remember longer contexts in the sequential data.</a:t>
            </a:r>
            <a:endParaRPr lang="en-GB" sz="1600"/>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70"/>
          <p:cNvSpPr txBox="1"/>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65"/>
              <a:t>LSTM Cell</a:t>
            </a:r>
            <a:endParaRPr lang="en-GB" sz="2665"/>
          </a:p>
        </p:txBody>
      </p:sp>
      <p:sp>
        <p:nvSpPr>
          <p:cNvPr id="359" name="Google Shape;359;p70"/>
          <p:cNvSpPr txBox="1"/>
          <p:nvPr>
            <p:ph type="body" idx="1"/>
          </p:nvPr>
        </p:nvSpPr>
        <p:spPr>
          <a:xfrm>
            <a:off x="86925" y="579525"/>
            <a:ext cx="5273400" cy="456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1600"/>
              <a:t>Just like RNN, we have time steps in LSTM but we have extra piece of information which is called “MEMORY” in LSTM cell for every time step.</a:t>
            </a:r>
            <a:endParaRPr lang="en-GB" sz="1600"/>
          </a:p>
          <a:p>
            <a:pPr marL="0" lvl="0" indent="0" algn="l" rtl="0">
              <a:spcBef>
                <a:spcPts val="1200"/>
              </a:spcBef>
              <a:spcAft>
                <a:spcPts val="0"/>
              </a:spcAft>
              <a:buNone/>
            </a:pPr>
            <a:r>
              <a:rPr lang="en-GB" sz="1600"/>
              <a:t>So the LSTM cell contains the following components</a:t>
            </a:r>
            <a:endParaRPr lang="en-GB" sz="1600"/>
          </a:p>
          <a:p>
            <a:pPr marL="0" lvl="0" indent="0" algn="l" rtl="0">
              <a:spcBef>
                <a:spcPts val="1200"/>
              </a:spcBef>
              <a:spcAft>
                <a:spcPts val="0"/>
              </a:spcAft>
              <a:buNone/>
            </a:pPr>
            <a:r>
              <a:rPr lang="en-GB" sz="1600">
                <a:solidFill>
                  <a:schemeClr val="tx1"/>
                </a:solidFill>
              </a:rPr>
              <a:t>Forget Gate “f”</a:t>
            </a:r>
            <a:r>
              <a:rPr lang="en-GB" sz="1600"/>
              <a:t> </a:t>
            </a:r>
            <a:r>
              <a:rPr lang="en-US" altLang="en-GB" sz="1600"/>
              <a:t> </a:t>
            </a:r>
            <a:r>
              <a:rPr lang="en-GB" sz="1600"/>
              <a:t>(</a:t>
            </a:r>
            <a:r>
              <a:rPr lang="en-GB" sz="1600" i="1"/>
              <a:t>a neural network with sigmoid</a:t>
            </a:r>
            <a:r>
              <a:rPr lang="en-GB" sz="1600"/>
              <a:t>)</a:t>
            </a:r>
            <a:endParaRPr lang="en-GB" sz="1600"/>
          </a:p>
          <a:p>
            <a:pPr marL="0" lvl="0" indent="0" algn="l" rtl="0">
              <a:spcBef>
                <a:spcPts val="1200"/>
              </a:spcBef>
              <a:spcAft>
                <a:spcPts val="0"/>
              </a:spcAft>
              <a:buNone/>
            </a:pPr>
            <a:r>
              <a:rPr lang="en-GB" sz="1600">
                <a:solidFill>
                  <a:schemeClr val="tx1"/>
                </a:solidFill>
              </a:rPr>
              <a:t>Candidate layer C</a:t>
            </a:r>
            <a:r>
              <a:rPr lang="en-US" altLang="en-GB" sz="1600">
                <a:solidFill>
                  <a:schemeClr val="tx1"/>
                </a:solidFill>
              </a:rPr>
              <a:t>’ </a:t>
            </a:r>
            <a:r>
              <a:rPr lang="en-GB" sz="1600"/>
              <a:t>(</a:t>
            </a:r>
            <a:r>
              <a:rPr lang="en-GB" sz="1600" i="1"/>
              <a:t>a NN with Tanh</a:t>
            </a:r>
            <a:r>
              <a:rPr lang="en-GB" sz="1600"/>
              <a:t>)</a:t>
            </a:r>
            <a:endParaRPr lang="en-GB" sz="1600"/>
          </a:p>
          <a:p>
            <a:pPr marL="0" lvl="0" indent="0" algn="l" rtl="0">
              <a:spcBef>
                <a:spcPts val="1200"/>
              </a:spcBef>
              <a:spcAft>
                <a:spcPts val="0"/>
              </a:spcAft>
              <a:buNone/>
            </a:pPr>
            <a:r>
              <a:rPr lang="en-GB" sz="1600">
                <a:solidFill>
                  <a:schemeClr val="tx1"/>
                </a:solidFill>
              </a:rPr>
              <a:t>Input Gate “I”</a:t>
            </a:r>
            <a:r>
              <a:rPr lang="en-GB" sz="1600"/>
              <a:t> </a:t>
            </a:r>
            <a:r>
              <a:rPr lang="en-US" altLang="en-GB" sz="1600"/>
              <a:t> </a:t>
            </a:r>
            <a:r>
              <a:rPr lang="en-GB" sz="1600"/>
              <a:t>(</a:t>
            </a:r>
            <a:r>
              <a:rPr lang="en-GB" sz="1600" i="1"/>
              <a:t>a NN with sigmoid</a:t>
            </a:r>
            <a:r>
              <a:rPr lang="en-GB" sz="1600"/>
              <a:t> )</a:t>
            </a:r>
            <a:endParaRPr lang="en-GB" sz="1600"/>
          </a:p>
          <a:p>
            <a:pPr marL="0" lvl="0" indent="0" algn="l" rtl="0">
              <a:spcBef>
                <a:spcPts val="1200"/>
              </a:spcBef>
              <a:spcAft>
                <a:spcPts val="0"/>
              </a:spcAft>
              <a:buNone/>
            </a:pPr>
            <a:r>
              <a:rPr lang="en-GB" sz="1600">
                <a:solidFill>
                  <a:schemeClr val="tx1"/>
                </a:solidFill>
              </a:rPr>
              <a:t>Output Gate “O”</a:t>
            </a:r>
            <a:r>
              <a:rPr lang="en-US" altLang="en-GB" sz="1600">
                <a:solidFill>
                  <a:schemeClr val="tx1"/>
                </a:solidFill>
              </a:rPr>
              <a:t> </a:t>
            </a:r>
            <a:r>
              <a:rPr lang="en-GB" sz="1600"/>
              <a:t>(</a:t>
            </a:r>
            <a:r>
              <a:rPr lang="en-GB" sz="1600" i="1"/>
              <a:t>a NN with sigmoid</a:t>
            </a:r>
            <a:r>
              <a:rPr lang="en-GB" sz="1600"/>
              <a:t>)</a:t>
            </a:r>
            <a:endParaRPr lang="en-GB" sz="1600"/>
          </a:p>
          <a:p>
            <a:pPr marL="0" lvl="0" indent="0" algn="l" rtl="0">
              <a:spcBef>
                <a:spcPts val="1200"/>
              </a:spcBef>
              <a:spcAft>
                <a:spcPts val="0"/>
              </a:spcAft>
              <a:buNone/>
            </a:pPr>
            <a:r>
              <a:rPr lang="en-GB" sz="1600">
                <a:solidFill>
                  <a:schemeClr val="tx1"/>
                </a:solidFill>
              </a:rPr>
              <a:t>Hidden state “H”</a:t>
            </a:r>
            <a:r>
              <a:rPr lang="en-GB" sz="1600"/>
              <a:t> (</a:t>
            </a:r>
            <a:r>
              <a:rPr lang="en-GB" sz="1600" i="1"/>
              <a:t>a vector</a:t>
            </a:r>
            <a:r>
              <a:rPr lang="en-GB" sz="1600"/>
              <a:t> )</a:t>
            </a:r>
            <a:endParaRPr lang="en-GB" sz="1600"/>
          </a:p>
          <a:p>
            <a:pPr marL="0" lvl="0" indent="0" algn="l" rtl="0">
              <a:spcBef>
                <a:spcPts val="1200"/>
              </a:spcBef>
              <a:spcAft>
                <a:spcPts val="1200"/>
              </a:spcAft>
              <a:buNone/>
            </a:pPr>
            <a:r>
              <a:rPr lang="en-GB" sz="1600">
                <a:solidFill>
                  <a:schemeClr val="tx1"/>
                </a:solidFill>
              </a:rPr>
              <a:t>Memory state “C” </a:t>
            </a:r>
            <a:r>
              <a:rPr lang="en-GB" sz="1600"/>
              <a:t>(</a:t>
            </a:r>
            <a:r>
              <a:rPr lang="en-GB" sz="1600" i="1"/>
              <a:t>a vector</a:t>
            </a:r>
            <a:r>
              <a:rPr lang="en-GB" sz="1600"/>
              <a:t>)</a:t>
            </a:r>
            <a:endParaRPr lang="en-GB" sz="1600"/>
          </a:p>
        </p:txBody>
      </p:sp>
      <p:pic>
        <p:nvPicPr>
          <p:cNvPr id="360" name="Google Shape;360;p70"/>
          <p:cNvPicPr preferRelativeResize="0"/>
          <p:nvPr/>
        </p:nvPicPr>
        <p:blipFill>
          <a:blip r:embed="rId1"/>
          <a:stretch>
            <a:fillRect/>
          </a:stretch>
        </p:blipFill>
        <p:spPr>
          <a:xfrm>
            <a:off x="5452625" y="579425"/>
            <a:ext cx="3543300" cy="4562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31" name="Shape 331"/>
        <p:cNvGrpSpPr/>
        <p:nvPr/>
      </p:nvGrpSpPr>
      <p:grpSpPr>
        <a:xfrm>
          <a:off x="0" y="0"/>
          <a:ext cx="0" cy="0"/>
          <a:chOff x="0" y="0"/>
          <a:chExt cx="0" cy="0"/>
        </a:xfrm>
      </p:grpSpPr>
      <p:sp>
        <p:nvSpPr>
          <p:cNvPr id="332" name="Google Shape;332;p65"/>
          <p:cNvSpPr txBox="1"/>
          <p:nvPr>
            <p:ph type="body" idx="1"/>
          </p:nvPr>
        </p:nvSpPr>
        <p:spPr>
          <a:xfrm>
            <a:off x="284480" y="579120"/>
            <a:ext cx="8425815" cy="53467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t>Here is the diagram for LSTM cell at the time step t</a:t>
            </a:r>
            <a:endParaRPr sz="1600"/>
          </a:p>
        </p:txBody>
      </p:sp>
      <p:pic>
        <p:nvPicPr>
          <p:cNvPr id="333" name="Google Shape;333;p65"/>
          <p:cNvPicPr preferRelativeResize="0"/>
          <p:nvPr/>
        </p:nvPicPr>
        <p:blipFill>
          <a:blip r:embed="rId1"/>
          <a:stretch>
            <a:fillRect/>
          </a:stretch>
        </p:blipFill>
        <p:spPr>
          <a:xfrm>
            <a:off x="990400" y="1267145"/>
            <a:ext cx="6815888" cy="37061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71"/>
          <p:cNvSpPr txBox="1"/>
          <p:nvPr>
            <p:ph type="title"/>
          </p:nvPr>
        </p:nvSpPr>
        <p:spPr>
          <a:xfrm>
            <a:off x="169545" y="53975"/>
            <a:ext cx="8787765" cy="84201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sz="2665"/>
              <a:t>What are the inputs and outputs of the LSTM cell at any step (time step (t))??</a:t>
            </a:r>
            <a:endParaRPr lang="en-GB" sz="2665"/>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366" name="Google Shape;366;p7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600" b="1"/>
              <a:t>Inputs</a:t>
            </a:r>
            <a:r>
              <a:rPr lang="en-GB" sz="1600"/>
              <a:t> to the LSTM cell at any step are </a:t>
            </a:r>
            <a:r>
              <a:rPr lang="en-GB" sz="1600">
                <a:solidFill>
                  <a:schemeClr val="tx1"/>
                </a:solidFill>
              </a:rPr>
              <a:t>X (current input)</a:t>
            </a:r>
            <a:r>
              <a:rPr lang="en-GB" sz="1600"/>
              <a:t> , </a:t>
            </a:r>
            <a:r>
              <a:rPr lang="en-GB" sz="1600">
                <a:solidFill>
                  <a:schemeClr val="tx1"/>
                </a:solidFill>
              </a:rPr>
              <a:t>H ( previous hidden state )</a:t>
            </a:r>
            <a:r>
              <a:rPr lang="en-GB" sz="1600"/>
              <a:t> and </a:t>
            </a:r>
            <a:r>
              <a:rPr lang="en-GB" sz="1600">
                <a:solidFill>
                  <a:schemeClr val="tx1"/>
                </a:solidFill>
              </a:rPr>
              <a:t>C ( previous memory state)</a:t>
            </a:r>
            <a:br>
              <a:rPr lang="en-GB" sz="1600"/>
            </a:br>
            <a:endParaRPr lang="en-GB" sz="1600"/>
          </a:p>
          <a:p>
            <a:pPr marL="457200" lvl="0" indent="-342900" algn="l" rtl="0">
              <a:spcBef>
                <a:spcPts val="0"/>
              </a:spcBef>
              <a:spcAft>
                <a:spcPts val="0"/>
              </a:spcAft>
              <a:buSzPts val="1800"/>
              <a:buChar char="●"/>
            </a:pPr>
            <a:r>
              <a:rPr lang="en-GB" sz="1600" b="1"/>
              <a:t>Outputs</a:t>
            </a:r>
            <a:r>
              <a:rPr lang="en-GB" sz="1600"/>
              <a:t> from the LSTM cell are </a:t>
            </a:r>
            <a:r>
              <a:rPr lang="en-GB" sz="1600">
                <a:solidFill>
                  <a:schemeClr val="tx1"/>
                </a:solidFill>
              </a:rPr>
              <a:t>H ( current hidden state )</a:t>
            </a:r>
            <a:r>
              <a:rPr lang="en-GB" sz="1600"/>
              <a:t> and </a:t>
            </a:r>
            <a:r>
              <a:rPr lang="en-GB" sz="1600">
                <a:solidFill>
                  <a:schemeClr val="tx1"/>
                </a:solidFill>
              </a:rPr>
              <a:t>C ( current memory state)</a:t>
            </a:r>
            <a:endParaRPr lang="en-GB" sz="1600">
              <a:solidFill>
                <a:schemeClr val="tx1"/>
              </a:solidFill>
            </a:endParaRPr>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51"/>
          <p:cNvSpPr txBox="1"/>
          <p:nvPr>
            <p:ph type="title"/>
          </p:nvPr>
        </p:nvSpPr>
        <p:spPr>
          <a:xfrm>
            <a:off x="311700" y="21973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ym typeface="+mn-ea"/>
              </a:rPr>
              <a:t>How does the LSTM work??</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49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Time/Temporal (history) information is useful</a:t>
            </a:r>
            <a:endParaRPr lang="en-GB"/>
          </a:p>
        </p:txBody>
      </p:sp>
      <p:pic>
        <p:nvPicPr>
          <p:cNvPr id="61" name="Google Shape;61;p14"/>
          <p:cNvPicPr preferRelativeResize="0"/>
          <p:nvPr/>
        </p:nvPicPr>
        <p:blipFill>
          <a:blip r:embed="rId1"/>
          <a:stretch>
            <a:fillRect/>
          </a:stretch>
        </p:blipFill>
        <p:spPr>
          <a:xfrm>
            <a:off x="311700" y="572175"/>
            <a:ext cx="8462650" cy="45713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90" name="Shape 390"/>
        <p:cNvGrpSpPr/>
        <p:nvPr/>
      </p:nvGrpSpPr>
      <p:grpSpPr>
        <a:xfrm>
          <a:off x="0" y="0"/>
          <a:ext cx="0" cy="0"/>
          <a:chOff x="0" y="0"/>
          <a:chExt cx="0" cy="0"/>
        </a:xfrm>
      </p:grpSpPr>
      <p:sp>
        <p:nvSpPr>
          <p:cNvPr id="391" name="Google Shape;391;p76"/>
          <p:cNvSpPr txBox="1"/>
          <p:nvPr>
            <p:ph type="body" idx="1"/>
          </p:nvPr>
        </p:nvSpPr>
        <p:spPr>
          <a:xfrm>
            <a:off x="476885" y="399415"/>
            <a:ext cx="8162925" cy="384048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panose="020B0604020202020204"/>
              <a:buNone/>
            </a:pPr>
            <a:r>
              <a:rPr lang="en-US" altLang="en-GB" sz="1600"/>
              <a:t>In LSTM, </a:t>
            </a:r>
            <a:endParaRPr lang="en-US" altLang="en-GB" sz="1600"/>
          </a:p>
          <a:p>
            <a:pPr marL="0" lvl="0" indent="0" algn="l" rtl="0">
              <a:spcBef>
                <a:spcPts val="1200"/>
              </a:spcBef>
              <a:spcAft>
                <a:spcPts val="0"/>
              </a:spcAft>
              <a:buClr>
                <a:schemeClr val="dk1"/>
              </a:buClr>
              <a:buSzPts val="1100"/>
              <a:buFont typeface="Arial" panose="020B0604020202020204"/>
              <a:buNone/>
            </a:pPr>
            <a:r>
              <a:rPr lang="en-GB" sz="1600" i="1">
                <a:solidFill>
                  <a:schemeClr val="tx1"/>
                </a:solidFill>
              </a:rPr>
              <a:t>Forget gate(f)</a:t>
            </a:r>
            <a:r>
              <a:rPr lang="en-GB" sz="1600"/>
              <a:t> , </a:t>
            </a:r>
            <a:r>
              <a:rPr lang="en-GB" sz="1600" i="1">
                <a:solidFill>
                  <a:schemeClr val="tx1"/>
                </a:solidFill>
              </a:rPr>
              <a:t>Candidate gate(C</a:t>
            </a:r>
            <a:r>
              <a:rPr lang="en-US" altLang="en-GB" sz="1600" i="1">
                <a:solidFill>
                  <a:schemeClr val="tx1"/>
                </a:solidFill>
              </a:rPr>
              <a:t>’</a:t>
            </a:r>
            <a:r>
              <a:rPr lang="en-GB" sz="1600" i="1">
                <a:solidFill>
                  <a:schemeClr val="tx1"/>
                </a:solidFill>
              </a:rPr>
              <a:t>)</a:t>
            </a:r>
            <a:r>
              <a:rPr lang="en-GB" sz="1600"/>
              <a:t>, </a:t>
            </a:r>
            <a:r>
              <a:rPr lang="en-GB" sz="1600" i="1">
                <a:solidFill>
                  <a:schemeClr val="tx1"/>
                </a:solidFill>
              </a:rPr>
              <a:t>Input gate(I)</a:t>
            </a:r>
            <a:r>
              <a:rPr lang="en-GB" sz="1600"/>
              <a:t>, </a:t>
            </a:r>
            <a:r>
              <a:rPr lang="en-GB" sz="1600" i="1">
                <a:solidFill>
                  <a:schemeClr val="tx1"/>
                </a:solidFill>
              </a:rPr>
              <a:t>Output Gate(O)</a:t>
            </a:r>
            <a:r>
              <a:rPr lang="en-US" altLang="en-GB" sz="1600"/>
              <a:t> </a:t>
            </a:r>
            <a:r>
              <a:rPr lang="en-GB" sz="1600"/>
              <a:t>are single layered neural networks with the Sigmoid activation function except candidate layer( it takes Tanh as activation function)</a:t>
            </a:r>
            <a:r>
              <a:rPr lang="en-US" altLang="en-GB" sz="1600"/>
              <a:t>.</a:t>
            </a:r>
            <a:endParaRPr lang="en-GB" sz="1600"/>
          </a:p>
          <a:p>
            <a:pPr marL="0" lvl="0" indent="0" algn="l" rtl="0">
              <a:spcBef>
                <a:spcPts val="1200"/>
              </a:spcBef>
              <a:spcAft>
                <a:spcPts val="0"/>
              </a:spcAft>
              <a:buNone/>
            </a:pPr>
            <a:r>
              <a:rPr lang="en-GB" sz="1600"/>
              <a:t>These gates first take </a:t>
            </a:r>
            <a:r>
              <a:rPr lang="en-GB" sz="1600">
                <a:solidFill>
                  <a:schemeClr val="accent1"/>
                </a:solidFill>
              </a:rPr>
              <a:t>input vector.dot(U)</a:t>
            </a:r>
            <a:r>
              <a:rPr lang="en-US" altLang="en-GB" sz="1600"/>
              <a:t> (</a:t>
            </a:r>
            <a:r>
              <a:rPr lang="en-US" altLang="en-GB" sz="1600" i="1">
                <a:solidFill>
                  <a:schemeClr val="tx1"/>
                </a:solidFill>
              </a:rPr>
              <a:t>dot product of input vector X</a:t>
            </a:r>
            <a:r>
              <a:rPr lang="en-US" altLang="en-GB" sz="1600" i="1" baseline="-25000">
                <a:solidFill>
                  <a:schemeClr val="tx1"/>
                </a:solidFill>
              </a:rPr>
              <a:t>t</a:t>
            </a:r>
            <a:r>
              <a:rPr lang="en-US" altLang="en-GB" sz="1600" i="1">
                <a:solidFill>
                  <a:schemeClr val="tx1"/>
                </a:solidFill>
              </a:rPr>
              <a:t> and weight vector U</a:t>
            </a:r>
            <a:r>
              <a:rPr lang="en-US" altLang="en-GB" sz="1600">
                <a:solidFill>
                  <a:schemeClr val="tx1"/>
                </a:solidFill>
              </a:rPr>
              <a:t>)</a:t>
            </a:r>
            <a:r>
              <a:rPr lang="en-GB" sz="1600"/>
              <a:t> and </a:t>
            </a:r>
            <a:r>
              <a:rPr lang="en-GB" sz="1600">
                <a:solidFill>
                  <a:schemeClr val="accent1"/>
                </a:solidFill>
              </a:rPr>
              <a:t>previous hidden state.dot(W)</a:t>
            </a:r>
            <a:r>
              <a:rPr lang="en-GB" sz="1600"/>
              <a:t> </a:t>
            </a:r>
            <a:r>
              <a:rPr lang="en-US" altLang="en-GB" sz="1600">
                <a:sym typeface="+mn-ea"/>
              </a:rPr>
              <a:t>(</a:t>
            </a:r>
            <a:r>
              <a:rPr lang="en-US" altLang="en-GB" sz="1600" i="1">
                <a:solidFill>
                  <a:schemeClr val="tx1"/>
                </a:solidFill>
                <a:sym typeface="+mn-ea"/>
              </a:rPr>
              <a:t>dot product of previous hidden state h</a:t>
            </a:r>
            <a:r>
              <a:rPr lang="en-US" altLang="en-GB" sz="1600" i="1" baseline="-25000">
                <a:solidFill>
                  <a:schemeClr val="tx1"/>
                </a:solidFill>
                <a:sym typeface="+mn-ea"/>
              </a:rPr>
              <a:t>t-1 </a:t>
            </a:r>
            <a:r>
              <a:rPr lang="en-US" altLang="en-GB" sz="1600" i="1">
                <a:solidFill>
                  <a:schemeClr val="tx1"/>
                </a:solidFill>
                <a:sym typeface="+mn-ea"/>
              </a:rPr>
              <a:t>and weight vector W</a:t>
            </a:r>
            <a:r>
              <a:rPr lang="en-US" altLang="en-GB" sz="1600">
                <a:sym typeface="+mn-ea"/>
              </a:rPr>
              <a:t>), </a:t>
            </a:r>
            <a:r>
              <a:rPr lang="en-GB" sz="1600"/>
              <a:t>then concatenate them and apply activation function</a:t>
            </a:r>
            <a:r>
              <a:rPr lang="en-US" altLang="en-GB" sz="1600"/>
              <a:t>.</a:t>
            </a:r>
            <a:endParaRPr lang="en-GB" sz="1600"/>
          </a:p>
          <a:p>
            <a:pPr marL="0" lvl="0" indent="0" algn="l" rtl="0">
              <a:spcBef>
                <a:spcPts val="1200"/>
              </a:spcBef>
              <a:spcAft>
                <a:spcPts val="1200"/>
              </a:spcAft>
              <a:buNone/>
            </a:pPr>
            <a:r>
              <a:rPr lang="en-US" altLang="en-GB" sz="1600"/>
              <a:t>F</a:t>
            </a:r>
            <a:r>
              <a:rPr lang="en-GB" sz="1600"/>
              <a:t>inally these gate produce vectors ( between 0 and 1 for Sigmoid, -1 to 1 for Tanh) so we get four vectors </a:t>
            </a:r>
            <a:r>
              <a:rPr lang="en-GB" sz="1600">
                <a:solidFill>
                  <a:schemeClr val="tx1"/>
                </a:solidFill>
              </a:rPr>
              <a:t>f</a:t>
            </a:r>
            <a:r>
              <a:rPr lang="en-GB" sz="1600"/>
              <a:t>, </a:t>
            </a:r>
            <a:r>
              <a:rPr lang="en-GB" sz="1600">
                <a:solidFill>
                  <a:schemeClr val="tx1"/>
                </a:solidFill>
              </a:rPr>
              <a:t>C</a:t>
            </a:r>
            <a:r>
              <a:rPr lang="en-US" altLang="en-GB" sz="1600">
                <a:solidFill>
                  <a:schemeClr val="tx1"/>
                </a:solidFill>
              </a:rPr>
              <a:t>’</a:t>
            </a:r>
            <a:r>
              <a:rPr lang="en-GB" sz="1600"/>
              <a:t>, </a:t>
            </a:r>
            <a:r>
              <a:rPr lang="en-GB" sz="1600">
                <a:solidFill>
                  <a:schemeClr val="tx1"/>
                </a:solidFill>
              </a:rPr>
              <a:t>I</a:t>
            </a:r>
            <a:r>
              <a:rPr lang="en-GB" sz="1600"/>
              <a:t>, </a:t>
            </a:r>
            <a:r>
              <a:rPr lang="en-GB" sz="1600">
                <a:solidFill>
                  <a:schemeClr val="tx1"/>
                </a:solidFill>
              </a:rPr>
              <a:t>O</a:t>
            </a:r>
            <a:r>
              <a:rPr lang="en-GB" sz="1600"/>
              <a:t> for every time step.</a:t>
            </a:r>
            <a:endParaRPr lang="en-GB"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73"/>
          <p:cNvPicPr preferRelativeResize="0"/>
          <p:nvPr/>
        </p:nvPicPr>
        <p:blipFill>
          <a:blip r:embed="rId1"/>
          <a:stretch>
            <a:fillRect/>
          </a:stretch>
        </p:blipFill>
        <p:spPr>
          <a:xfrm>
            <a:off x="0" y="321945"/>
            <a:ext cx="9144001" cy="4495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pic>
        <p:nvPicPr>
          <p:cNvPr id="266" name="Google Shape;266;p52"/>
          <p:cNvPicPr preferRelativeResize="0"/>
          <p:nvPr/>
        </p:nvPicPr>
        <p:blipFill>
          <a:blip r:embed="rId1"/>
          <a:stretch>
            <a:fillRect/>
          </a:stretch>
        </p:blipFill>
        <p:spPr>
          <a:xfrm>
            <a:off x="368935" y="766445"/>
            <a:ext cx="8355965" cy="4377055"/>
          </a:xfrm>
          <a:prstGeom prst="rect">
            <a:avLst/>
          </a:prstGeom>
          <a:noFill/>
          <a:ln>
            <a:noFill/>
          </a:ln>
        </p:spPr>
      </p:pic>
      <p:sp>
        <p:nvSpPr>
          <p:cNvPr id="250" name="Google Shape;250;p49"/>
          <p:cNvSpPr txBox="1"/>
          <p:nvPr>
            <p:ph type="title"/>
          </p:nvPr>
        </p:nvSpPr>
        <p:spPr>
          <a:xfrm>
            <a:off x="311700" y="14657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en-GB">
                <a:sym typeface="+mn-ea"/>
              </a:rPr>
              <a:t>Selective Read, Write &amp; Forget</a:t>
            </a:r>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pic>
        <p:nvPicPr>
          <p:cNvPr id="271" name="Google Shape;271;p53"/>
          <p:cNvPicPr preferRelativeResize="0"/>
          <p:nvPr/>
        </p:nvPicPr>
        <p:blipFill>
          <a:blip r:embed="rId1"/>
          <a:stretch>
            <a:fillRect/>
          </a:stretch>
        </p:blipFill>
        <p:spPr>
          <a:xfrm>
            <a:off x="436880" y="784860"/>
            <a:ext cx="8270875" cy="43586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pic>
        <p:nvPicPr>
          <p:cNvPr id="276" name="Google Shape;276;p54"/>
          <p:cNvPicPr preferRelativeResize="0"/>
          <p:nvPr/>
        </p:nvPicPr>
        <p:blipFill>
          <a:blip r:embed="rId1"/>
          <a:stretch>
            <a:fillRect/>
          </a:stretch>
        </p:blipFill>
        <p:spPr>
          <a:xfrm>
            <a:off x="550545" y="943610"/>
            <a:ext cx="8043545" cy="41998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pic>
        <p:nvPicPr>
          <p:cNvPr id="281" name="Google Shape;281;p55"/>
          <p:cNvPicPr preferRelativeResize="0"/>
          <p:nvPr/>
        </p:nvPicPr>
        <p:blipFill>
          <a:blip r:embed="rId1"/>
          <a:stretch>
            <a:fillRect/>
          </a:stretch>
        </p:blipFill>
        <p:spPr>
          <a:xfrm>
            <a:off x="246380" y="756285"/>
            <a:ext cx="8256270" cy="4387215"/>
          </a:xfrm>
          <a:prstGeom prst="rect">
            <a:avLst/>
          </a:prstGeom>
          <a:noFill/>
          <a:ln>
            <a:noFill/>
          </a:ln>
        </p:spPr>
      </p:pic>
      <p:sp>
        <p:nvSpPr>
          <p:cNvPr id="250" name="Google Shape;250;p49"/>
          <p:cNvSpPr txBox="1"/>
          <p:nvPr>
            <p:ph type="title"/>
          </p:nvPr>
        </p:nvSpPr>
        <p:spPr>
          <a:xfrm>
            <a:off x="311700" y="14657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en-GB">
                <a:sym typeface="+mn-ea"/>
              </a:rPr>
              <a:t>Selective Write</a:t>
            </a: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pic>
        <p:nvPicPr>
          <p:cNvPr id="286" name="Google Shape;286;p56"/>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pic>
        <p:nvPicPr>
          <p:cNvPr id="291" name="Google Shape;291;p5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58"/>
          <p:cNvPicPr preferRelativeResize="0"/>
          <p:nvPr/>
        </p:nvPicPr>
        <p:blipFill>
          <a:blip r:embed="rId1"/>
          <a:stretch>
            <a:fillRect/>
          </a:stretch>
        </p:blipFill>
        <p:spPr>
          <a:xfrm>
            <a:off x="400050" y="704850"/>
            <a:ext cx="8221980" cy="4438650"/>
          </a:xfrm>
          <a:prstGeom prst="rect">
            <a:avLst/>
          </a:prstGeom>
          <a:noFill/>
          <a:ln>
            <a:noFill/>
          </a:ln>
        </p:spPr>
      </p:pic>
      <p:sp>
        <p:nvSpPr>
          <p:cNvPr id="250" name="Google Shape;250;p49"/>
          <p:cNvSpPr txBox="1"/>
          <p:nvPr>
            <p:ph type="title"/>
          </p:nvPr>
        </p:nvSpPr>
        <p:spPr>
          <a:xfrm>
            <a:off x="311700" y="14657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en-GB">
                <a:sym typeface="+mn-ea"/>
              </a:rPr>
              <a:t>Selective </a:t>
            </a:r>
            <a:r>
              <a:rPr lang="en-US" altLang="en-GB">
                <a:sym typeface="+mn-ea"/>
              </a:rPr>
              <a:t>Read</a:t>
            </a:r>
            <a:endParaRPr lang="en-US" altLang="en-GB">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pic>
        <p:nvPicPr>
          <p:cNvPr id="301" name="Google Shape;301;p59"/>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1"/>
          <a:stretch>
            <a:fillRect/>
          </a:stretch>
        </p:blipFill>
        <p:spPr>
          <a:xfrm>
            <a:off x="268838" y="152400"/>
            <a:ext cx="8606333"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pic>
        <p:nvPicPr>
          <p:cNvPr id="306" name="Google Shape;306;p60"/>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pic>
        <p:nvPicPr>
          <p:cNvPr id="311" name="Google Shape;311;p61"/>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pic>
        <p:nvPicPr>
          <p:cNvPr id="316" name="Google Shape;316;p62"/>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pic>
        <p:nvPicPr>
          <p:cNvPr id="338" name="Google Shape;338;p66"/>
          <p:cNvPicPr preferRelativeResize="0"/>
          <p:nvPr/>
        </p:nvPicPr>
        <p:blipFill>
          <a:blip r:embed="rId1"/>
          <a:stretch>
            <a:fillRect/>
          </a:stretch>
        </p:blipFill>
        <p:spPr>
          <a:xfrm>
            <a:off x="983400" y="108650"/>
            <a:ext cx="5677409"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pic>
        <p:nvPicPr>
          <p:cNvPr id="343" name="Google Shape;343;p67"/>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pic>
        <p:nvPicPr>
          <p:cNvPr id="348" name="Google Shape;348;p68"/>
          <p:cNvPicPr preferRelativeResize="0"/>
          <p:nvPr/>
        </p:nvPicPr>
        <p:blipFill>
          <a:blip r:embed="rId1"/>
          <a:stretch>
            <a:fillRect/>
          </a:stretch>
        </p:blipFill>
        <p:spPr>
          <a:xfrm>
            <a:off x="152400" y="152400"/>
            <a:ext cx="8606333"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pic>
        <p:nvPicPr>
          <p:cNvPr id="353" name="Google Shape;353;p69"/>
          <p:cNvPicPr preferRelativeResize="0"/>
          <p:nvPr/>
        </p:nvPicPr>
        <p:blipFill>
          <a:blip r:embed="rId1"/>
          <a:stretch>
            <a:fillRect/>
          </a:stretch>
        </p:blipFill>
        <p:spPr>
          <a:xfrm>
            <a:off x="116038" y="66500"/>
            <a:ext cx="8911924" cy="5010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pic>
        <p:nvPicPr>
          <p:cNvPr id="371" name="Google Shape;371;p72"/>
          <p:cNvPicPr preferRelativeResize="0"/>
          <p:nvPr/>
        </p:nvPicPr>
        <p:blipFill>
          <a:blip r:embed="rId1"/>
          <a:stretch>
            <a:fillRect/>
          </a:stretch>
        </p:blipFill>
        <p:spPr>
          <a:xfrm>
            <a:off x="0" y="498021"/>
            <a:ext cx="9143998" cy="414745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pic>
        <p:nvPicPr>
          <p:cNvPr id="381" name="Google Shape;381;p74"/>
          <p:cNvPicPr preferRelativeResize="0"/>
          <p:nvPr/>
        </p:nvPicPr>
        <p:blipFill>
          <a:blip r:embed="rId1"/>
          <a:stretch>
            <a:fillRect/>
          </a:stretch>
        </p:blipFill>
        <p:spPr>
          <a:xfrm>
            <a:off x="0" y="340550"/>
            <a:ext cx="9144000" cy="4364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pic>
        <p:nvPicPr>
          <p:cNvPr id="386" name="Google Shape;386;p75"/>
          <p:cNvPicPr preferRelativeResize="0"/>
          <p:nvPr/>
        </p:nvPicPr>
        <p:blipFill>
          <a:blip r:embed="rId1"/>
          <a:stretch>
            <a:fillRect/>
          </a:stretch>
        </p:blipFill>
        <p:spPr>
          <a:xfrm>
            <a:off x="261088" y="0"/>
            <a:ext cx="862182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155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where the order matter in our ML space?</a:t>
            </a:r>
            <a:endParaRPr lang="en-GB"/>
          </a:p>
        </p:txBody>
      </p:sp>
      <p:sp>
        <p:nvSpPr>
          <p:cNvPr id="72" name="Google Shape;72;p16"/>
          <p:cNvSpPr txBox="1"/>
          <p:nvPr>
            <p:ph type="body" idx="1"/>
          </p:nvPr>
        </p:nvSpPr>
        <p:spPr>
          <a:xfrm>
            <a:off x="311700" y="858075"/>
            <a:ext cx="8520600" cy="393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600"/>
              <a:t>Text - Natural Language Data where the order of words matter</a:t>
            </a:r>
            <a:endParaRPr lang="en-GB" sz="1600"/>
          </a:p>
          <a:p>
            <a:pPr marL="457200" lvl="0" indent="-342900" algn="l" rtl="0">
              <a:spcBef>
                <a:spcPts val="0"/>
              </a:spcBef>
              <a:spcAft>
                <a:spcPts val="0"/>
              </a:spcAft>
              <a:buSzPts val="1800"/>
              <a:buChar char="●"/>
            </a:pPr>
            <a:r>
              <a:rPr lang="en-GB" sz="1600"/>
              <a:t>Speech data</a:t>
            </a:r>
            <a:endParaRPr lang="en-GB" sz="1600"/>
          </a:p>
          <a:p>
            <a:pPr marL="457200" lvl="0" indent="-342900" algn="l" rtl="0">
              <a:spcBef>
                <a:spcPts val="0"/>
              </a:spcBef>
              <a:spcAft>
                <a:spcPts val="0"/>
              </a:spcAft>
              <a:buSzPts val="1800"/>
              <a:buChar char="●"/>
            </a:pPr>
            <a:r>
              <a:rPr lang="en-GB" sz="1600"/>
              <a:t>Time series data</a:t>
            </a:r>
            <a:endParaRPr lang="en-GB" sz="1600"/>
          </a:p>
          <a:p>
            <a:pPr marL="457200" lvl="0" indent="-342900" algn="l" rtl="0">
              <a:spcBef>
                <a:spcPts val="0"/>
              </a:spcBef>
              <a:spcAft>
                <a:spcPts val="0"/>
              </a:spcAft>
              <a:buSzPts val="1800"/>
              <a:buChar char="●"/>
            </a:pPr>
            <a:r>
              <a:rPr lang="en-GB" sz="1600"/>
              <a:t>Video</a:t>
            </a:r>
            <a:endParaRPr lang="en-GB" sz="1600"/>
          </a:p>
          <a:p>
            <a:pPr marL="457200" lvl="0" indent="-342900" algn="l" rtl="0">
              <a:spcBef>
                <a:spcPts val="0"/>
              </a:spcBef>
              <a:spcAft>
                <a:spcPts val="0"/>
              </a:spcAft>
              <a:buSzPts val="1800"/>
              <a:buChar char="●"/>
            </a:pPr>
            <a:r>
              <a:rPr lang="en-GB" sz="1600"/>
              <a:t>Audio - Music Sequences data</a:t>
            </a:r>
            <a:endParaRPr lang="en-GB" sz="1600"/>
          </a:p>
          <a:p>
            <a:pPr marL="457200" lvl="0" indent="-342900" algn="l" rtl="0">
              <a:spcBef>
                <a:spcPts val="0"/>
              </a:spcBef>
              <a:spcAft>
                <a:spcPts val="0"/>
              </a:spcAft>
              <a:buSzPts val="1800"/>
              <a:buChar char="●"/>
            </a:pPr>
            <a:r>
              <a:rPr lang="en-GB" sz="1600"/>
              <a:t>Stock markets data</a:t>
            </a:r>
            <a:endParaRPr lang="en-GB" sz="1600"/>
          </a:p>
          <a:p>
            <a:pPr marL="0" lvl="0" indent="0" algn="l" rtl="0">
              <a:spcBef>
                <a:spcPts val="1200"/>
              </a:spcBef>
              <a:spcAft>
                <a:spcPts val="1200"/>
              </a:spcAft>
              <a:buNone/>
            </a:pPr>
            <a:r>
              <a:rPr lang="en-GB" sz="1600"/>
              <a:t>etc…</a:t>
            </a:r>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78"/>
          <p:cNvSpPr txBox="1"/>
          <p:nvPr>
            <p:ph type="body" idx="1"/>
          </p:nvPr>
        </p:nvSpPr>
        <p:spPr>
          <a:xfrm>
            <a:off x="379730" y="153035"/>
            <a:ext cx="8452485" cy="230378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1100"/>
              <a:buFont typeface="Arial" panose="020B0604020202020204"/>
              <a:buNone/>
            </a:pPr>
            <a:r>
              <a:rPr lang="en-GB">
                <a:latin typeface="Arial" panose="020B0604020202020204" pitchFamily="34" charset="0"/>
                <a:cs typeface="Arial" panose="020B0604020202020204" pitchFamily="34" charset="0"/>
              </a:rPr>
              <a:t>Finally, we need to calculate what we’re going to output. This output will be based on our cell state C</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 but will be a filtered version. so we apply Tanh to C</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 then we do element wise multiplication with the output gate O, That will be our current hidden state H</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a:t>
            </a:r>
            <a:endParaRPr lang="en-GB">
              <a:latin typeface="Arial" panose="020B0604020202020204" pitchFamily="34" charset="0"/>
              <a:cs typeface="Arial" panose="020B0604020202020204" pitchFamily="34" charset="0"/>
            </a:endParaRPr>
          </a:p>
          <a:p>
            <a:pPr marL="0" lvl="0" indent="0" algn="l" rtl="0">
              <a:spcBef>
                <a:spcPts val="1200"/>
              </a:spcBef>
              <a:spcAft>
                <a:spcPts val="0"/>
              </a:spcAft>
              <a:buClr>
                <a:schemeClr val="dk1"/>
              </a:buClr>
              <a:buSzPts val="1100"/>
              <a:buFont typeface="Arial" panose="020B0604020202020204"/>
              <a:buNone/>
            </a:pPr>
            <a:r>
              <a:rPr lang="en-GB">
                <a:latin typeface="Arial" panose="020B0604020202020204" pitchFamily="34" charset="0"/>
                <a:cs typeface="Arial" panose="020B0604020202020204" pitchFamily="34" charset="0"/>
              </a:rPr>
              <a:t>H</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 = Tanh(C</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a:t>
            </a:r>
            <a:endParaRPr lang="en-GB">
              <a:latin typeface="Arial" panose="020B0604020202020204" pitchFamily="34" charset="0"/>
              <a:cs typeface="Arial" panose="020B0604020202020204" pitchFamily="34" charset="0"/>
            </a:endParaRPr>
          </a:p>
          <a:p>
            <a:pPr marL="0" lvl="0" indent="0" algn="l" rtl="0">
              <a:spcBef>
                <a:spcPts val="1200"/>
              </a:spcBef>
              <a:spcAft>
                <a:spcPts val="1200"/>
              </a:spcAft>
              <a:buNone/>
            </a:pPr>
            <a:r>
              <a:rPr lang="en-GB">
                <a:latin typeface="Arial" panose="020B0604020202020204" pitchFamily="34" charset="0"/>
                <a:cs typeface="Arial" panose="020B0604020202020204" pitchFamily="34" charset="0"/>
              </a:rPr>
              <a:t>We pass these two C</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 and H</a:t>
            </a:r>
            <a:r>
              <a:rPr lang="en-GB" baseline="-25000">
                <a:latin typeface="Arial" panose="020B0604020202020204" pitchFamily="34" charset="0"/>
                <a:cs typeface="Arial" panose="020B0604020202020204" pitchFamily="34" charset="0"/>
              </a:rPr>
              <a:t>t</a:t>
            </a:r>
            <a:r>
              <a:rPr lang="en-GB">
                <a:latin typeface="Arial" panose="020B0604020202020204" pitchFamily="34" charset="0"/>
                <a:cs typeface="Arial" panose="020B0604020202020204" pitchFamily="34" charset="0"/>
              </a:rPr>
              <a:t> to the next time step and repeat the same process.</a:t>
            </a:r>
            <a:br>
              <a:rPr lang="en-GB">
                <a:latin typeface="Arial" panose="020B0604020202020204" pitchFamily="34" charset="0"/>
                <a:cs typeface="Arial" panose="020B0604020202020204" pitchFamily="34" charset="0"/>
              </a:rPr>
            </a:br>
            <a:r>
              <a:rPr lang="en-GB">
                <a:latin typeface="Arial" panose="020B0604020202020204" pitchFamily="34" charset="0"/>
                <a:cs typeface="Arial" panose="020B0604020202020204" pitchFamily="34" charset="0"/>
              </a:rPr>
              <a:t>Here is the full diagram for LSTM for different time steps.</a:t>
            </a:r>
            <a:endParaRPr lang="en-GB">
              <a:latin typeface="Arial" panose="020B0604020202020204" pitchFamily="34" charset="0"/>
              <a:cs typeface="Arial" panose="020B0604020202020204" pitchFamily="34" charset="0"/>
            </a:endParaRPr>
          </a:p>
        </p:txBody>
      </p:sp>
      <p:pic>
        <p:nvPicPr>
          <p:cNvPr id="403" name="Google Shape;403;p78"/>
          <p:cNvPicPr preferRelativeResize="0"/>
          <p:nvPr/>
        </p:nvPicPr>
        <p:blipFill>
          <a:blip r:embed="rId1"/>
          <a:stretch>
            <a:fillRect/>
          </a:stretch>
        </p:blipFill>
        <p:spPr>
          <a:xfrm>
            <a:off x="0" y="2571750"/>
            <a:ext cx="9144000" cy="168706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7" name="Google Shape;397;p77"/>
          <p:cNvSpPr txBox="1"/>
          <p:nvPr>
            <p:ph type="body" idx="1"/>
          </p:nvPr>
        </p:nvSpPr>
        <p:spPr>
          <a:xfrm>
            <a:off x="314325" y="685165"/>
            <a:ext cx="8472170" cy="380238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ct val="61000"/>
              <a:buFont typeface="Arial" panose="020B0604020202020204"/>
              <a:buNone/>
            </a:pPr>
            <a:r>
              <a:rPr lang="en-GB" sz="1600"/>
              <a:t>so</a:t>
            </a:r>
            <a:r>
              <a:rPr lang="en-US" altLang="en-GB" sz="1600"/>
              <a:t>,</a:t>
            </a:r>
            <a:r>
              <a:rPr lang="en-GB" sz="1600"/>
              <a:t> LSTM cell takes the previous memory state C</a:t>
            </a:r>
            <a:r>
              <a:rPr lang="en-GB" sz="1600" baseline="-25000"/>
              <a:t>t-1</a:t>
            </a:r>
            <a:r>
              <a:rPr lang="en-GB" sz="1600"/>
              <a:t> and does element wise multiplication with forget gate (f)</a:t>
            </a:r>
            <a:endParaRPr lang="en-GB" sz="1600"/>
          </a:p>
          <a:p>
            <a:pPr marL="0" lvl="0" indent="0" algn="l" rtl="0">
              <a:spcBef>
                <a:spcPts val="1200"/>
              </a:spcBef>
              <a:spcAft>
                <a:spcPts val="0"/>
              </a:spcAft>
              <a:buClr>
                <a:schemeClr val="dk1"/>
              </a:buClr>
              <a:buSzPct val="61000"/>
              <a:buFont typeface="Arial" panose="020B0604020202020204"/>
              <a:buNone/>
            </a:pPr>
            <a:r>
              <a:rPr lang="en-GB" sz="1600"/>
              <a:t>C</a:t>
            </a:r>
            <a:r>
              <a:rPr lang="en-GB" sz="1600" baseline="-25000"/>
              <a:t>t</a:t>
            </a:r>
            <a:r>
              <a:rPr lang="en-GB" sz="1600"/>
              <a:t> = C</a:t>
            </a:r>
            <a:r>
              <a:rPr lang="en-GB" sz="1600" baseline="-25000"/>
              <a:t>t-1</a:t>
            </a:r>
            <a:r>
              <a:rPr lang="en-GB" sz="1600"/>
              <a:t>*</a:t>
            </a:r>
            <a:r>
              <a:rPr lang="en-US" altLang="en-GB" sz="1600"/>
              <a:t> </a:t>
            </a:r>
            <a:r>
              <a:rPr lang="en-GB" sz="1600"/>
              <a:t>f</a:t>
            </a:r>
            <a:r>
              <a:rPr lang="en-GB" sz="1600" baseline="-25000"/>
              <a:t>t</a:t>
            </a:r>
            <a:endParaRPr lang="en-GB" sz="1600"/>
          </a:p>
          <a:p>
            <a:pPr marL="0" lvl="0" indent="0" algn="l" rtl="0">
              <a:spcBef>
                <a:spcPts val="1200"/>
              </a:spcBef>
              <a:spcAft>
                <a:spcPts val="0"/>
              </a:spcAft>
              <a:buClr>
                <a:schemeClr val="dk1"/>
              </a:buClr>
              <a:buSzPct val="61000"/>
              <a:buFont typeface="Arial" panose="020B0604020202020204"/>
              <a:buNone/>
            </a:pPr>
            <a:r>
              <a:rPr lang="en-GB" sz="1600"/>
              <a:t>if forget gate value is 0 then previous memory state is completely forgotten</a:t>
            </a:r>
            <a:endParaRPr lang="en-GB" sz="1600"/>
          </a:p>
          <a:p>
            <a:pPr marL="0" lvl="0" indent="0" algn="l" rtl="0">
              <a:spcBef>
                <a:spcPts val="1200"/>
              </a:spcBef>
              <a:spcAft>
                <a:spcPts val="0"/>
              </a:spcAft>
              <a:buClr>
                <a:schemeClr val="dk1"/>
              </a:buClr>
              <a:buSzPct val="61000"/>
              <a:buFont typeface="Arial" panose="020B0604020202020204"/>
              <a:buNone/>
            </a:pPr>
            <a:r>
              <a:rPr lang="en-GB" sz="1600"/>
              <a:t>if forget gate value is 1 then previous memory state is completely passed to the cell ( Remember f gate gives values between 0 and 1 )</a:t>
            </a:r>
            <a:endParaRPr lang="en-GB" sz="1600"/>
          </a:p>
          <a:p>
            <a:pPr marL="0" lvl="0" indent="0" algn="l" rtl="0">
              <a:spcBef>
                <a:spcPts val="1200"/>
              </a:spcBef>
              <a:spcAft>
                <a:spcPts val="0"/>
              </a:spcAft>
              <a:buClr>
                <a:schemeClr val="dk1"/>
              </a:buClr>
              <a:buSzPct val="61000"/>
              <a:buFont typeface="Arial" panose="020B0604020202020204"/>
              <a:buNone/>
            </a:pPr>
            <a:r>
              <a:rPr lang="en-GB" sz="1600"/>
              <a:t>Now with current memory state C</a:t>
            </a:r>
            <a:r>
              <a:rPr lang="en-GB" sz="1600" baseline="-25000"/>
              <a:t>t</a:t>
            </a:r>
            <a:r>
              <a:rPr lang="en-GB" sz="1600"/>
              <a:t> we calculate new memory state from input state and C layer.</a:t>
            </a:r>
            <a:endParaRPr lang="en-GB" sz="1600"/>
          </a:p>
          <a:p>
            <a:pPr marL="0" lvl="0" indent="0" algn="l" rtl="0">
              <a:spcBef>
                <a:spcPts val="1200"/>
              </a:spcBef>
              <a:spcAft>
                <a:spcPts val="0"/>
              </a:spcAft>
              <a:buClr>
                <a:schemeClr val="dk1"/>
              </a:buClr>
              <a:buSzPct val="61000"/>
              <a:buFont typeface="Arial" panose="020B0604020202020204"/>
              <a:buNone/>
            </a:pPr>
            <a:r>
              <a:rPr lang="en-GB" sz="1600"/>
              <a:t>C</a:t>
            </a:r>
            <a:r>
              <a:rPr lang="en-GB" sz="1600" baseline="-25000"/>
              <a:t>t</a:t>
            </a:r>
            <a:r>
              <a:rPr lang="en-GB" sz="1600"/>
              <a:t>= C</a:t>
            </a:r>
            <a:r>
              <a:rPr lang="en-GB" sz="1600" baseline="-25000"/>
              <a:t>t</a:t>
            </a:r>
            <a:r>
              <a:rPr lang="en-GB" sz="1600"/>
              <a:t> + (I</a:t>
            </a:r>
            <a:r>
              <a:rPr lang="en-GB" sz="1600" baseline="-25000"/>
              <a:t>t</a:t>
            </a:r>
            <a:r>
              <a:rPr lang="en-GB" sz="1600"/>
              <a:t>*</a:t>
            </a:r>
            <a:r>
              <a:rPr lang="en-US" altLang="en-GB" sz="1600"/>
              <a:t> </a:t>
            </a:r>
            <a:r>
              <a:rPr lang="en-GB" sz="1600"/>
              <a:t>C</a:t>
            </a:r>
            <a:r>
              <a:rPr lang="en-US" altLang="en-GB" sz="1600"/>
              <a:t>’</a:t>
            </a:r>
            <a:r>
              <a:rPr lang="en-GB" sz="1600" baseline="-25000"/>
              <a:t>t</a:t>
            </a:r>
            <a:r>
              <a:rPr lang="en-GB" sz="1600"/>
              <a:t>)</a:t>
            </a:r>
            <a:endParaRPr lang="en-GB" sz="1600"/>
          </a:p>
          <a:p>
            <a:pPr marL="0" lvl="0" indent="0" algn="l" rtl="0">
              <a:spcBef>
                <a:spcPts val="1200"/>
              </a:spcBef>
              <a:spcAft>
                <a:spcPts val="1200"/>
              </a:spcAft>
              <a:buNone/>
            </a:pPr>
            <a:r>
              <a:rPr lang="en-GB" sz="1600"/>
              <a:t>C</a:t>
            </a:r>
            <a:r>
              <a:rPr lang="en-GB" sz="1600" baseline="-25000"/>
              <a:t>t</a:t>
            </a:r>
            <a:r>
              <a:rPr lang="en-GB" sz="1600"/>
              <a:t> = Current memory state at time step t. and it gets passed to next time step.</a:t>
            </a:r>
            <a:endParaRPr lang="en-GB" sz="1600"/>
          </a:p>
        </p:txBody>
      </p:sp>
      <p:sp>
        <p:nvSpPr>
          <p:cNvPr id="2" name="Google Shape;396;p77"/>
          <p:cNvSpPr txBox="1"/>
          <p:nvPr/>
        </p:nvSpPr>
        <p:spPr>
          <a:xfrm>
            <a:off x="266275" y="112090"/>
            <a:ext cx="8520600" cy="572700"/>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t>Summary</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225340" y="863550"/>
            <a:ext cx="8520600" cy="3416400"/>
          </a:xfrm>
        </p:spPr>
        <p:txBody>
          <a:bodyPr>
            <a:noAutofit/>
          </a:bodyPr>
          <a:p>
            <a:pPr marL="0" lvl="0" indent="0" algn="l" rtl="0">
              <a:spcBef>
                <a:spcPts val="0"/>
              </a:spcBef>
              <a:spcAft>
                <a:spcPts val="0"/>
              </a:spcAft>
              <a:buClr>
                <a:schemeClr val="dk1"/>
              </a:buClr>
              <a:buSzPct val="61000"/>
              <a:buFont typeface="Arial" panose="020B0604020202020204"/>
              <a:buNone/>
            </a:pPr>
            <a:r>
              <a:rPr lang="en-GB" sz="1500">
                <a:sym typeface="+mn-ea"/>
              </a:rPr>
              <a:t> Memory state C</a:t>
            </a:r>
            <a:r>
              <a:rPr lang="en-US" altLang="en-GB" sz="1500">
                <a:sym typeface="+mn-ea"/>
              </a:rPr>
              <a:t>,</a:t>
            </a:r>
            <a:r>
              <a:rPr lang="en-GB" sz="1500">
                <a:sym typeface="+mn-ea"/>
              </a:rPr>
              <a:t> is the state where the </a:t>
            </a:r>
            <a:r>
              <a:rPr lang="en-GB" sz="1500" b="1" i="1">
                <a:sym typeface="+mn-ea"/>
              </a:rPr>
              <a:t>memory (context) </a:t>
            </a:r>
            <a:r>
              <a:rPr lang="en-GB" sz="1500">
                <a:sym typeface="+mn-ea"/>
              </a:rPr>
              <a:t>of input is stored</a:t>
            </a:r>
            <a:r>
              <a:rPr lang="en-US" altLang="en-GB" sz="1500">
                <a:sym typeface="+mn-ea"/>
              </a:rPr>
              <a:t>.</a:t>
            </a:r>
            <a:endParaRPr lang="en-GB" sz="1500"/>
          </a:p>
          <a:p>
            <a:pPr marL="0" lvl="0" indent="0" algn="l" rtl="0">
              <a:spcBef>
                <a:spcPts val="1200"/>
              </a:spcBef>
              <a:spcAft>
                <a:spcPts val="0"/>
              </a:spcAft>
              <a:buClr>
                <a:schemeClr val="dk1"/>
              </a:buClr>
              <a:buSzPct val="61000"/>
              <a:buFont typeface="Arial" panose="020B0604020202020204"/>
              <a:buNone/>
            </a:pPr>
            <a:r>
              <a:rPr lang="en-GB" sz="1500">
                <a:sym typeface="+mn-ea"/>
              </a:rPr>
              <a:t>Ex : Mady walks in to the room, Monica also walks in to the room. Mady Said “hi” to ____??</a:t>
            </a:r>
            <a:endParaRPr lang="en-GB" sz="1500"/>
          </a:p>
          <a:p>
            <a:pPr marL="0" lvl="0" indent="0" algn="l" rtl="0">
              <a:spcBef>
                <a:spcPts val="1200"/>
              </a:spcBef>
              <a:spcAft>
                <a:spcPts val="0"/>
              </a:spcAft>
              <a:buClr>
                <a:schemeClr val="dk1"/>
              </a:buClr>
              <a:buSzPct val="61000"/>
              <a:buFont typeface="Arial" panose="020B0604020202020204"/>
              <a:buNone/>
            </a:pPr>
            <a:r>
              <a:rPr lang="en-GB" sz="1500">
                <a:sym typeface="+mn-ea"/>
              </a:rPr>
              <a:t>In order to predict correctly Here it stores “Monica” into memory C.</a:t>
            </a:r>
            <a:endParaRPr lang="en-GB" sz="1500"/>
          </a:p>
          <a:p>
            <a:pPr marL="0" lvl="0" indent="0" algn="l" rtl="0">
              <a:spcBef>
                <a:spcPts val="1200"/>
              </a:spcBef>
              <a:spcAft>
                <a:spcPts val="0"/>
              </a:spcAft>
              <a:buClr>
                <a:schemeClr val="dk1"/>
              </a:buClr>
              <a:buSzPct val="61000"/>
              <a:buFont typeface="Arial" panose="020B0604020202020204"/>
              <a:buNone/>
            </a:pPr>
            <a:r>
              <a:rPr lang="en-GB" sz="1500">
                <a:sym typeface="+mn-ea"/>
              </a:rPr>
              <a:t>This state can be modified. I mean LSTM cell can add /remove the information.</a:t>
            </a:r>
            <a:endParaRPr lang="en-GB" sz="1500"/>
          </a:p>
          <a:p>
            <a:pPr marL="0" lvl="0" indent="0" algn="l" rtl="0">
              <a:spcBef>
                <a:spcPts val="1200"/>
              </a:spcBef>
              <a:spcAft>
                <a:spcPts val="0"/>
              </a:spcAft>
              <a:buClr>
                <a:schemeClr val="dk1"/>
              </a:buClr>
              <a:buSzPct val="61000"/>
              <a:buFont typeface="Arial" panose="020B0604020202020204"/>
              <a:buNone/>
            </a:pPr>
            <a:r>
              <a:rPr lang="en-GB" sz="1500">
                <a:sym typeface="+mn-ea"/>
              </a:rPr>
              <a:t>Ex : Mady and Monica walk in to the room together , later Richard walks in to the room. Mady Said “hi” to ____??</a:t>
            </a:r>
            <a:endParaRPr lang="en-GB" sz="1500"/>
          </a:p>
          <a:p>
            <a:pPr marL="0" lvl="0" indent="0" algn="l" rtl="0">
              <a:spcBef>
                <a:spcPts val="1200"/>
              </a:spcBef>
              <a:spcAft>
                <a:spcPts val="0"/>
              </a:spcAft>
              <a:buClr>
                <a:schemeClr val="dk1"/>
              </a:buClr>
              <a:buSzPct val="61000"/>
              <a:buFont typeface="Arial" panose="020B0604020202020204"/>
              <a:buNone/>
            </a:pPr>
            <a:r>
              <a:rPr lang="en-GB" sz="1500">
                <a:sym typeface="+mn-ea"/>
              </a:rPr>
              <a:t>The assumption I am making is memory might change from Monica to Richard.</a:t>
            </a:r>
            <a:endParaRPr lang="en-GB" sz="1500">
              <a:sym typeface="+mn-ea"/>
            </a:endParaRPr>
          </a:p>
        </p:txBody>
      </p:sp>
      <p:sp>
        <p:nvSpPr>
          <p:cNvPr id="396" name="Google Shape;396;p77"/>
          <p:cNvSpPr txBox="1"/>
          <p:nvPr/>
        </p:nvSpPr>
        <p:spPr>
          <a:xfrm>
            <a:off x="225000" y="112725"/>
            <a:ext cx="8520600" cy="572700"/>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a:t>Memory/Cell State</a:t>
            </a:r>
            <a:r>
              <a:rPr lang="en-US" altLang="en-GB"/>
              <a:t> Example</a:t>
            </a:r>
            <a:endParaRPr lang="en-US" alt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p8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Activation function used in RNN</a:t>
            </a:r>
            <a:r>
              <a:rPr lang="en-US" altLang="en-GB"/>
              <a:t>-LSTM</a:t>
            </a:r>
            <a:endParaRPr lang="en-US" altLang="en-GB"/>
          </a:p>
        </p:txBody>
      </p:sp>
      <p:sp>
        <p:nvSpPr>
          <p:cNvPr id="422" name="Google Shape;422;p8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Sigmoid (for selective read, write and forget)--to have fraction of information</a:t>
            </a:r>
            <a:endParaRPr lang="en-GB"/>
          </a:p>
          <a:p>
            <a:pPr marL="457200" lvl="0" indent="-342900" algn="l" rtl="0">
              <a:spcBef>
                <a:spcPts val="0"/>
              </a:spcBef>
              <a:spcAft>
                <a:spcPts val="0"/>
              </a:spcAft>
              <a:buSzPts val="1800"/>
              <a:buChar char="●"/>
            </a:pPr>
            <a:r>
              <a:rPr lang="en-GB"/>
              <a:t>Tanh</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414" name="Shape 414"/>
        <p:cNvGrpSpPr/>
        <p:nvPr/>
      </p:nvGrpSpPr>
      <p:grpSpPr>
        <a:xfrm>
          <a:off x="0" y="0"/>
          <a:ext cx="0" cy="0"/>
          <a:chOff x="0" y="0"/>
          <a:chExt cx="0" cy="0"/>
        </a:xfrm>
      </p:grpSpPr>
      <p:sp>
        <p:nvSpPr>
          <p:cNvPr id="415" name="Google Shape;415;p80"/>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 input output shape</a:t>
            </a:r>
            <a:endParaRPr lang="en-GB"/>
          </a:p>
        </p:txBody>
      </p:sp>
      <p:sp>
        <p:nvSpPr>
          <p:cNvPr id="416" name="Google Shape;416;p80"/>
          <p:cNvSpPr txBox="1"/>
          <p:nvPr>
            <p:ph type="body" idx="1"/>
          </p:nvPr>
        </p:nvSpPr>
        <p:spPr>
          <a:xfrm>
            <a:off x="0" y="572700"/>
            <a:ext cx="9144000" cy="4570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000"/>
              <a:buFont typeface="Arial" panose="020B0604020202020204"/>
              <a:buNone/>
            </a:pPr>
            <a:r>
              <a:rPr lang="en-GB"/>
              <a:t>Now I use Daniel Möller's example again for better understanding: We have 10 oil tanks. For each of them we measure 2 features: temperature, pressure every one hour for 5 times. now parameters are:</a:t>
            </a:r>
            <a:endParaRPr lang="en-GB"/>
          </a:p>
          <a:p>
            <a:pPr marL="0" lvl="0" indent="0" algn="l" rtl="0">
              <a:spcBef>
                <a:spcPts val="1200"/>
              </a:spcBef>
              <a:spcAft>
                <a:spcPts val="0"/>
              </a:spcAft>
              <a:buClr>
                <a:schemeClr val="dk1"/>
              </a:buClr>
              <a:buSzPct val="61000"/>
              <a:buFont typeface="Arial" panose="020B0604020202020204"/>
              <a:buNone/>
            </a:pPr>
            <a:r>
              <a:rPr lang="en-GB" b="1"/>
              <a:t>batch_size</a:t>
            </a:r>
            <a:r>
              <a:rPr lang="en-GB"/>
              <a:t> = number of samples used in one forward/backward pass (default=32) --&gt; for example if you have 1000 samples and you set up the batch_size to 100 then the model will take 10 iterations to pass all of the samples once through network (1 epoch). The higher the batch size, the more memory space you'll need. Because the number of samples in this example are low, we consider batch_size equal to all of samples = 10</a:t>
            </a:r>
            <a:endParaRPr lang="en-GB"/>
          </a:p>
          <a:p>
            <a:pPr marL="0" lvl="0" indent="0" algn="l" rtl="0">
              <a:spcBef>
                <a:spcPts val="1200"/>
              </a:spcBef>
              <a:spcAft>
                <a:spcPts val="0"/>
              </a:spcAft>
              <a:buClr>
                <a:schemeClr val="dk1"/>
              </a:buClr>
              <a:buSzPct val="61000"/>
              <a:buFont typeface="Arial" panose="020B0604020202020204"/>
              <a:buNone/>
            </a:pPr>
            <a:r>
              <a:rPr lang="en-GB" b="1"/>
              <a:t>timesteps </a:t>
            </a:r>
            <a:r>
              <a:rPr lang="en-GB"/>
              <a:t>= 5</a:t>
            </a:r>
            <a:endParaRPr lang="en-GB"/>
          </a:p>
          <a:p>
            <a:pPr marL="0" lvl="0" indent="0" algn="l" rtl="0">
              <a:spcBef>
                <a:spcPts val="1200"/>
              </a:spcBef>
              <a:spcAft>
                <a:spcPts val="0"/>
              </a:spcAft>
              <a:buClr>
                <a:schemeClr val="dk1"/>
              </a:buClr>
              <a:buSzPct val="61000"/>
              <a:buFont typeface="Arial" panose="020B0604020202020204"/>
              <a:buNone/>
            </a:pPr>
            <a:r>
              <a:rPr lang="en-GB" b="1"/>
              <a:t>features </a:t>
            </a:r>
            <a:r>
              <a:rPr lang="en-GB"/>
              <a:t>= 2</a:t>
            </a:r>
            <a:endParaRPr lang="en-GB"/>
          </a:p>
          <a:p>
            <a:pPr marL="0" lvl="0" indent="0" algn="l" rtl="0">
              <a:spcBef>
                <a:spcPts val="1200"/>
              </a:spcBef>
              <a:spcAft>
                <a:spcPts val="0"/>
              </a:spcAft>
              <a:buClr>
                <a:schemeClr val="dk1"/>
              </a:buClr>
              <a:buSzPct val="61000"/>
              <a:buFont typeface="Arial" panose="020B0604020202020204"/>
              <a:buNone/>
            </a:pPr>
            <a:r>
              <a:rPr lang="en-GB" b="1"/>
              <a:t>units</a:t>
            </a:r>
            <a:r>
              <a:rPr lang="en-GB"/>
              <a:t> = It's a positive integer and determines the dimension of hidden state and cell state or in other words the number of parameters passed to next LSTM cell. It can be chosen arbitrarily or empirically based on the features and timesteps. Using more units will result in more accuracy and also more computational time. But it may cause over-fitting.</a:t>
            </a:r>
            <a:endParaRPr lang="en-GB"/>
          </a:p>
          <a:p>
            <a:pPr marL="0" lvl="0" indent="0" algn="l" rtl="0">
              <a:spcBef>
                <a:spcPts val="1200"/>
              </a:spcBef>
              <a:spcAft>
                <a:spcPts val="0"/>
              </a:spcAft>
              <a:buClr>
                <a:schemeClr val="dk1"/>
              </a:buClr>
              <a:buSzPct val="61000"/>
              <a:buFont typeface="Arial" panose="020B0604020202020204"/>
              <a:buNone/>
            </a:pPr>
            <a:r>
              <a:rPr lang="en-GB" b="1"/>
              <a:t>input_shape</a:t>
            </a:r>
            <a:r>
              <a:rPr lang="en-GB"/>
              <a:t> = (batch_size, timesteps, features) = (10,5,2)</a:t>
            </a:r>
            <a:endParaRPr lang="en-GB"/>
          </a:p>
          <a:p>
            <a:pPr marL="0" lvl="0" indent="0" algn="l" rtl="0">
              <a:spcBef>
                <a:spcPts val="1200"/>
              </a:spcBef>
              <a:spcAft>
                <a:spcPts val="0"/>
              </a:spcAft>
              <a:buClr>
                <a:schemeClr val="dk1"/>
              </a:buClr>
              <a:buSzPct val="61000"/>
              <a:buFont typeface="Arial" panose="020B0604020202020204"/>
              <a:buNone/>
            </a:pPr>
            <a:r>
              <a:rPr lang="en-GB" b="1"/>
              <a:t>output_shape:</a:t>
            </a:r>
            <a:endParaRPr b="1"/>
          </a:p>
          <a:p>
            <a:pPr marL="0" lvl="0" indent="0" algn="l" rtl="0">
              <a:spcBef>
                <a:spcPts val="1200"/>
              </a:spcBef>
              <a:spcAft>
                <a:spcPts val="1200"/>
              </a:spcAft>
              <a:buNone/>
            </a:pPr>
            <a:r>
              <a:rPr lang="en-GB"/>
              <a:t>(batch_size, timesteps, units) if return_sequences=True</a:t>
            </a:r>
            <a:br>
              <a:rPr lang="en-GB"/>
            </a:br>
            <a:r>
              <a:rPr lang="en-GB"/>
              <a:t>(batch_size, units) if return_sequences=False</a:t>
            </a:r>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82"/>
          <p:cNvSpPr txBox="1"/>
          <p:nvPr>
            <p:ph type="title"/>
          </p:nvPr>
        </p:nvSpPr>
        <p:spPr>
          <a:xfrm>
            <a:off x="311700" y="11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Links and References - RNN_LSTM</a:t>
            </a:r>
            <a:endParaRPr lang="en-GB"/>
          </a:p>
        </p:txBody>
      </p:sp>
      <p:sp>
        <p:nvSpPr>
          <p:cNvPr id="428" name="Google Shape;428;p82"/>
          <p:cNvSpPr txBox="1"/>
          <p:nvPr>
            <p:ph type="body" idx="1"/>
          </p:nvPr>
        </p:nvSpPr>
        <p:spPr>
          <a:xfrm>
            <a:off x="0" y="685425"/>
            <a:ext cx="9144000" cy="4343400"/>
          </a:xfrm>
          <a:prstGeom prst="rect">
            <a:avLst/>
          </a:prstGeom>
        </p:spPr>
        <p:txBody>
          <a:bodyPr spcFirstLastPara="1" wrap="square" lIns="91425" tIns="91425" rIns="91425" bIns="91425" anchor="t" anchorCtr="0">
            <a:normAutofit fontScale="92500" lnSpcReduction="20000"/>
          </a:bodyPr>
          <a:lstStyle/>
          <a:p>
            <a:pPr marL="457200" lvl="0" indent="-334010" algn="l" rtl="0">
              <a:spcBef>
                <a:spcPts val="0"/>
              </a:spcBef>
              <a:spcAft>
                <a:spcPts val="0"/>
              </a:spcAft>
              <a:buSzPct val="100000"/>
              <a:buAutoNum type="arabicPeriod"/>
            </a:pPr>
            <a:r>
              <a:rPr lang="en-GB" u="sng">
                <a:solidFill>
                  <a:schemeClr val="hlink"/>
                </a:solidFill>
                <a:hlinkClick r:id="rId1"/>
              </a:rPr>
              <a:t>https://www.youtube.com/playlist?list=PLyqSpQzTE6M9gCgajvQbc68Hk_JKGBAYT</a:t>
            </a:r>
            <a:r>
              <a:rPr lang="en-GB"/>
              <a:t> (Lecture_13-14)</a:t>
            </a:r>
            <a:endParaRPr lang="en-GB"/>
          </a:p>
          <a:p>
            <a:pPr marL="457200" lvl="0" indent="-334010" algn="l" rtl="0">
              <a:spcBef>
                <a:spcPts val="0"/>
              </a:spcBef>
              <a:spcAft>
                <a:spcPts val="0"/>
              </a:spcAft>
              <a:buSzPct val="100000"/>
              <a:buAutoNum type="arabicPeriod"/>
            </a:pPr>
            <a:r>
              <a:rPr lang="en-GB" u="sng">
                <a:solidFill>
                  <a:schemeClr val="hlink"/>
                </a:solidFill>
                <a:hlinkClick r:id="rId2"/>
              </a:rPr>
              <a:t>https://bond-kirill-alexandrovich.medium.com/lstm-in-details-is-easy-501630afbcb9</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3"/>
              </a:rPr>
              <a:t>https://medium.datadriveninvestor.com/recurrent-neural-network-rnn-52dd4f01b7e8</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4"/>
              </a:rPr>
              <a:t>https://medium.com/@chunduri11/understanding-lstm-plain-and-simple-96026b4468c6</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5"/>
              </a:rPr>
              <a:t>https://medium.com/@humble_bee/rnn-recurrent-neural-networks-lstm-842ba7205bbf</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6"/>
              </a:rPr>
              <a:t>https://medium.com/@raqueebilahi/text-lstm-f1aaceeb5727</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7"/>
              </a:rPr>
              <a:t>https://towardsdatascience.com/a-practical-guide-to-rnn-and-lstm-in-keras-980f176271bc</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8"/>
              </a:rPr>
              <a:t>https://developer.ibm.com/articles/cc-cognitive-recurrent-neural-networks/</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9"/>
              </a:rPr>
              <a:t>https://stackoverflow.com/questions/44273249/in-keras-what-exactly-am-i-configuring-when-i-create-a-stateful-lstm-layer-wi</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0"/>
              </a:rPr>
              <a:t>https://stats.stackexchange.com/questions/365428/difference-between-a-single-unit-lstm-and-3-unit-lstm-neural-network/365600</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1"/>
              </a:rPr>
              <a:t>https://www.youtube.com/watch?v=9TFnjJkfqmA</a:t>
            </a:r>
            <a:endParaRPr lang="en-GB" u="sng">
              <a:solidFill>
                <a:schemeClr val="hlink"/>
              </a:solidFill>
            </a:endParaRPr>
          </a:p>
          <a:p>
            <a:pPr marL="457200" lvl="0" indent="-334010" algn="l" rtl="0">
              <a:spcBef>
                <a:spcPts val="0"/>
              </a:spcBef>
              <a:spcAft>
                <a:spcPts val="0"/>
              </a:spcAft>
              <a:buSzPct val="100000"/>
              <a:buAutoNum type="arabicPeriod"/>
            </a:pPr>
            <a:r>
              <a:rPr lang="en-GB" u="sng">
                <a:solidFill>
                  <a:schemeClr val="hlink"/>
                </a:solidFill>
                <a:hlinkClick r:id="rId12"/>
              </a:rPr>
              <a:t>https://www.ssla.co.uk/long-short-term-memory/</a:t>
            </a:r>
            <a:endParaRPr lang="en-GB" u="sng">
              <a:solidFill>
                <a:schemeClr val="hlink"/>
              </a:solidFill>
            </a:endParaRPr>
          </a:p>
          <a:p>
            <a:pPr marL="457200" lvl="0" indent="-334010" algn="l" rtl="0">
              <a:spcBef>
                <a:spcPts val="0"/>
              </a:spcBef>
              <a:spcAft>
                <a:spcPts val="0"/>
              </a:spcAft>
              <a:buSzPct val="100000"/>
              <a:buAutoNum type="arabicPeriod"/>
            </a:p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433" name="Google Shape;433;p83"/>
          <p:cNvSpPr txBox="1"/>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Xtra</a:t>
            </a:r>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pic>
        <p:nvPicPr>
          <p:cNvPr id="438" name="Google Shape;438;p84"/>
          <p:cNvPicPr preferRelativeResize="0"/>
          <p:nvPr/>
        </p:nvPicPr>
        <p:blipFill>
          <a:blip r:embed="rId1"/>
          <a:stretch>
            <a:fillRect/>
          </a:stretch>
        </p:blipFill>
        <p:spPr>
          <a:xfrm>
            <a:off x="1387025" y="0"/>
            <a:ext cx="5242757"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85"/>
          <p:cNvSpPr txBox="1"/>
          <p:nvPr>
            <p:ph type="title"/>
          </p:nvPr>
        </p:nvSpPr>
        <p:spPr>
          <a:xfrm>
            <a:off x="355425" y="10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Gated Recurrent Units (GRU)</a:t>
            </a:r>
            <a:endParaRPr lang="en-GB"/>
          </a:p>
        </p:txBody>
      </p:sp>
      <p:sp>
        <p:nvSpPr>
          <p:cNvPr id="444" name="Google Shape;444;p85"/>
          <p:cNvSpPr txBox="1"/>
          <p:nvPr>
            <p:ph type="body" idx="1"/>
          </p:nvPr>
        </p:nvSpPr>
        <p:spPr>
          <a:xfrm>
            <a:off x="311700" y="676575"/>
            <a:ext cx="8696100" cy="446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Instead of dragging all the past, maybe it’ll be better to remember selectively. This is like choosing only the important information and forgetting the rest. Having all those past values causes the vanishing gradients. Therefore we’ll give an additional step to simple RNN, which is called Gated Recurrent Units.</a:t>
            </a:r>
            <a:endParaRPr lang="en-GB" sz="1600"/>
          </a:p>
          <a:p>
            <a:pPr marL="0" lvl="0" indent="0" algn="l" rtl="0">
              <a:spcBef>
                <a:spcPts val="1200"/>
              </a:spcBef>
              <a:spcAft>
                <a:spcPts val="1200"/>
              </a:spcAft>
              <a:buNone/>
            </a:pPr>
            <a:endParaRPr sz="1600"/>
          </a:p>
        </p:txBody>
      </p:sp>
      <p:pic>
        <p:nvPicPr>
          <p:cNvPr id="445" name="Google Shape;445;p85"/>
          <p:cNvPicPr preferRelativeResize="0"/>
          <p:nvPr/>
        </p:nvPicPr>
        <p:blipFill>
          <a:blip r:embed="rId1"/>
          <a:stretch>
            <a:fillRect/>
          </a:stretch>
        </p:blipFill>
        <p:spPr>
          <a:xfrm>
            <a:off x="531575" y="1989200"/>
            <a:ext cx="6164025" cy="3154376"/>
          </a:xfrm>
          <a:prstGeom prst="rect">
            <a:avLst/>
          </a:prstGeom>
          <a:noFill/>
          <a:ln>
            <a:noFill/>
          </a:ln>
        </p:spPr>
      </p:pic>
      <p:sp>
        <p:nvSpPr>
          <p:cNvPr id="446" name="Google Shape;446;p85"/>
          <p:cNvSpPr txBox="1"/>
          <p:nvPr/>
        </p:nvSpPr>
        <p:spPr>
          <a:xfrm>
            <a:off x="6838500" y="1984125"/>
            <a:ext cx="2169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On the right side, you can see one small change inside the box. The green box. What is this? This is a </a:t>
            </a:r>
            <a:r>
              <a:rPr lang="en-GB" b="1"/>
              <a:t>gate controller</a:t>
            </a:r>
            <a:r>
              <a:rPr lang="en-GB"/>
              <a:t>. </a:t>
            </a:r>
            <a:r>
              <a:rPr lang="en-GB" i="1"/>
              <a:t>This box determines whether we should remember or not</a:t>
            </a:r>
            <a:r>
              <a:rPr lang="en-GB"/>
              <a:t>.</a:t>
            </a:r>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pic>
        <p:nvPicPr>
          <p:cNvPr id="451" name="Google Shape;451;p86"/>
          <p:cNvPicPr preferRelativeResize="0"/>
          <p:nvPr/>
        </p:nvPicPr>
        <p:blipFill>
          <a:blip r:embed="rId1"/>
          <a:stretch>
            <a:fillRect/>
          </a:stretch>
        </p:blipFill>
        <p:spPr>
          <a:xfrm>
            <a:off x="0" y="0"/>
            <a:ext cx="9144000" cy="3390637"/>
          </a:xfrm>
          <a:prstGeom prst="rect">
            <a:avLst/>
          </a:prstGeom>
          <a:noFill/>
          <a:ln>
            <a:noFill/>
          </a:ln>
        </p:spPr>
      </p:pic>
      <p:sp>
        <p:nvSpPr>
          <p:cNvPr id="452" name="Google Shape;452;p86"/>
          <p:cNvSpPr txBox="1"/>
          <p:nvPr/>
        </p:nvSpPr>
        <p:spPr>
          <a:xfrm>
            <a:off x="84455" y="3390900"/>
            <a:ext cx="8949690" cy="1658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bg2"/>
                </a:solidFill>
              </a:rPr>
              <a:t>We’ll compute the tanh activation (①) as what we did with RNN, but this won’t be used right ahead. It’s like a candidate. Here we’ll also get the new value (②) for the gate. Since it takes the sigmoid function, the output value always goes between 0 to 1. So by multiplying it with the ① value, we’re going to decide whether we’ll use it or not. When it’s 0, “No Use” or “No Update.” (Use the previous value in this case) When it’s 1, “Use” or “Update.” This is like opening and closing a gate.</a:t>
            </a:r>
            <a:endParaRPr lang="en-GB" sz="1600">
              <a:solidFill>
                <a:schemeClr val="bg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1"/>
          <a:stretch>
            <a:fillRect/>
          </a:stretch>
        </p:blipFill>
        <p:spPr>
          <a:xfrm>
            <a:off x="268838" y="89375"/>
            <a:ext cx="8606333"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456" name="Shape 456"/>
        <p:cNvGrpSpPr/>
        <p:nvPr/>
      </p:nvGrpSpPr>
      <p:grpSpPr>
        <a:xfrm>
          <a:off x="0" y="0"/>
          <a:ext cx="0" cy="0"/>
          <a:chOff x="0" y="0"/>
          <a:chExt cx="0" cy="0"/>
        </a:xfrm>
      </p:grpSpPr>
      <p:sp>
        <p:nvSpPr>
          <p:cNvPr id="457" name="Google Shape;457;p8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65"/>
              <a:t>Long Short Term Memory Network (LSTM)</a:t>
            </a:r>
            <a:endParaRPr lang="en-GB" sz="2665"/>
          </a:p>
        </p:txBody>
      </p:sp>
      <p:sp>
        <p:nvSpPr>
          <p:cNvPr id="458" name="Google Shape;458;p8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600"/>
              <a:t>LSTM was proposed earlier than GRUs.</a:t>
            </a:r>
            <a:endParaRPr lang="en-GB" sz="1600"/>
          </a:p>
          <a:p>
            <a:pPr marL="457200" lvl="0" indent="-342900" algn="l" rtl="0">
              <a:spcBef>
                <a:spcPts val="0"/>
              </a:spcBef>
              <a:spcAft>
                <a:spcPts val="0"/>
              </a:spcAft>
              <a:buSzPts val="1800"/>
              <a:buChar char="●"/>
            </a:pPr>
            <a:r>
              <a:rPr lang="en-GB" sz="1600"/>
              <a:t>Structure of LSTM is more complex compared to that of GRUs with two more gates.</a:t>
            </a:r>
            <a:endParaRPr lang="en-GB" sz="1600"/>
          </a:p>
          <a:p>
            <a:pPr marL="457200" lvl="0" indent="-342900" algn="l" rtl="0">
              <a:spcBef>
                <a:spcPts val="0"/>
              </a:spcBef>
              <a:spcAft>
                <a:spcPts val="0"/>
              </a:spcAft>
              <a:buSzPts val="1800"/>
              <a:buChar char="●"/>
            </a:pPr>
            <a:r>
              <a:rPr lang="en-GB" sz="1600"/>
              <a:t>Additionally, there will be a new concept here which is called ‘cell state.’ But you’re already used to this concept. It’s putting the value containing the memories aside from the hidden state value A.</a:t>
            </a:r>
            <a:endParaRPr lang="en-GB" sz="1600"/>
          </a:p>
          <a:p>
            <a:pPr marL="457200" lvl="0" indent="0" algn="l" rtl="0">
              <a:spcBef>
                <a:spcPts val="1200"/>
              </a:spcBef>
              <a:spcAft>
                <a:spcPts val="1200"/>
              </a:spcAft>
              <a:buNone/>
            </a:pP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pic>
        <p:nvPicPr>
          <p:cNvPr id="408" name="Google Shape;408;p79"/>
          <p:cNvPicPr preferRelativeResize="0"/>
          <p:nvPr/>
        </p:nvPicPr>
        <p:blipFill>
          <a:blip r:embed="rId1"/>
          <a:stretch>
            <a:fillRect/>
          </a:stretch>
        </p:blipFill>
        <p:spPr>
          <a:xfrm>
            <a:off x="0" y="0"/>
            <a:ext cx="6193283" cy="4838700"/>
          </a:xfrm>
          <a:prstGeom prst="rect">
            <a:avLst/>
          </a:prstGeom>
          <a:noFill/>
          <a:ln>
            <a:noFill/>
          </a:ln>
        </p:spPr>
      </p:pic>
      <p:sp>
        <p:nvSpPr>
          <p:cNvPr id="409" name="Google Shape;409;p79"/>
          <p:cNvSpPr txBox="1"/>
          <p:nvPr/>
        </p:nvSpPr>
        <p:spPr>
          <a:xfrm>
            <a:off x="6267950" y="312850"/>
            <a:ext cx="2689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blue box and the green box (the input gate) in the middle is the same with GRUs. There are two additional green boxes here: the forget gate and the output gate.</a:t>
            </a:r>
            <a:endParaRPr lang="en-GB"/>
          </a:p>
        </p:txBody>
      </p:sp>
      <p:sp>
        <p:nvSpPr>
          <p:cNvPr id="410" name="Google Shape;410;p79"/>
          <p:cNvSpPr txBox="1"/>
          <p:nvPr/>
        </p:nvSpPr>
        <p:spPr>
          <a:xfrm>
            <a:off x="6355300" y="2033150"/>
            <a:ext cx="260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The computation will also be the same, so we’re going to get the output from the tanh function (①) and the input gate value from the sigmoid function (②). But the multiplying step is a bit different this time. Instead of taking only the result of the input gate, we also consider the forget gate value coming from the left.</a:t>
            </a:r>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pic>
        <p:nvPicPr>
          <p:cNvPr id="463" name="Google Shape;463;p88"/>
          <p:cNvPicPr preferRelativeResize="0"/>
          <p:nvPr/>
        </p:nvPicPr>
        <p:blipFill>
          <a:blip r:embed="rId1"/>
          <a:stretch>
            <a:fillRect/>
          </a:stretch>
        </p:blipFill>
        <p:spPr>
          <a:xfrm>
            <a:off x="530625" y="0"/>
            <a:ext cx="7753625" cy="4008625"/>
          </a:xfrm>
          <a:prstGeom prst="rect">
            <a:avLst/>
          </a:prstGeom>
          <a:noFill/>
          <a:ln>
            <a:noFill/>
          </a:ln>
        </p:spPr>
      </p:pic>
      <p:sp>
        <p:nvSpPr>
          <p:cNvPr id="464" name="Google Shape;464;p88"/>
          <p:cNvSpPr txBox="1"/>
          <p:nvPr/>
        </p:nvSpPr>
        <p:spPr>
          <a:xfrm>
            <a:off x="233725" y="4076600"/>
            <a:ext cx="862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Let’s see the equation in line 3 on the right. We have the forget gate, and this will be used for updating the cell state value like what you can see in line 4. Lastly there is one gate left, the output gate. And as you can see in line 6, we get the A value at time t by multiplying the output gate value and the tanh activation value of C at time t.</a:t>
            </a:r>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468" name="Shape 468"/>
        <p:cNvGrpSpPr/>
        <p:nvPr/>
      </p:nvGrpSpPr>
      <p:grpSpPr>
        <a:xfrm>
          <a:off x="0" y="0"/>
          <a:ext cx="0" cy="0"/>
          <a:chOff x="0" y="0"/>
          <a:chExt cx="0" cy="0"/>
        </a:xfrm>
      </p:grpSpPr>
      <p:sp>
        <p:nvSpPr>
          <p:cNvPr id="469" name="Google Shape;469;p89"/>
          <p:cNvSpPr txBox="1"/>
          <p:nvPr>
            <p:ph type="body" idx="1"/>
          </p:nvPr>
        </p:nvSpPr>
        <p:spPr>
          <a:xfrm>
            <a:off x="311700" y="4451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With these three additional gates, LSTM can have a stronger memory ability. Those are all about controlling which parts or what amount it should remember. It’s so robust and effective that it’s really popular among the sequence models. Then could we say is it better than GRUs for all cases? As we say there’s no silver bullet all the time, GRUs has its own strength as well. Its structure is simpler than LSTM, so it’s sometimes proper to use GRUs to make a big model.</a:t>
            </a:r>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473" name="Shape 473"/>
        <p:cNvGrpSpPr/>
        <p:nvPr/>
      </p:nvGrpSpPr>
      <p:grpSpPr>
        <a:xfrm>
          <a:off x="0" y="0"/>
          <a:ext cx="0" cy="0"/>
          <a:chOff x="0" y="0"/>
          <a:chExt cx="0" cy="0"/>
        </a:xfrm>
      </p:grpSpPr>
      <p:sp>
        <p:nvSpPr>
          <p:cNvPr id="474" name="Google Shape;474;p90"/>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lang="en-GB"/>
          </a:p>
        </p:txBody>
      </p:sp>
      <p:sp>
        <p:nvSpPr>
          <p:cNvPr id="475" name="Google Shape;475;p90"/>
          <p:cNvSpPr txBox="1"/>
          <p:nvPr>
            <p:ph type="body" idx="1"/>
          </p:nvPr>
        </p:nvSpPr>
        <p:spPr>
          <a:xfrm>
            <a:off x="250550" y="572700"/>
            <a:ext cx="8520600" cy="1020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sz="1600"/>
              <a:t>What we’ve discussed so far was the sequence model with one shallow layer. Then what it would be like when we add more layers? If we say adding more layers goes horizontal in ANN or CNN, it goes vertically in RNN.</a:t>
            </a:r>
            <a:endParaRPr lang="en-GB" sz="1600"/>
          </a:p>
        </p:txBody>
      </p:sp>
      <p:pic>
        <p:nvPicPr>
          <p:cNvPr id="476" name="Google Shape;476;p90"/>
          <p:cNvPicPr preferRelativeResize="0"/>
          <p:nvPr/>
        </p:nvPicPr>
        <p:blipFill>
          <a:blip r:embed="rId1"/>
          <a:stretch>
            <a:fillRect/>
          </a:stretch>
        </p:blipFill>
        <p:spPr>
          <a:xfrm>
            <a:off x="250550" y="1530500"/>
            <a:ext cx="6036295" cy="3613001"/>
          </a:xfrm>
          <a:prstGeom prst="rect">
            <a:avLst/>
          </a:prstGeom>
          <a:noFill/>
          <a:ln>
            <a:noFill/>
          </a:ln>
        </p:spPr>
      </p:pic>
      <p:sp>
        <p:nvSpPr>
          <p:cNvPr id="477" name="Google Shape;477;p90"/>
          <p:cNvSpPr txBox="1"/>
          <p:nvPr/>
        </p:nvSpPr>
        <p:spPr>
          <a:xfrm>
            <a:off x="5456400" y="1774175"/>
            <a:ext cx="3498900" cy="190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292929"/>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rPr>
              <a:t>But the sequence model is already a big model with one or two layers, it may end up overfitting if we add a few more layers on top of that. Therefore applying normalization techniques such as dropout or batch normalization is required.</a:t>
            </a:r>
            <a:endParaRPr lang="en-GB" sz="1600">
              <a:solidFill>
                <a:srgbClr val="292929"/>
              </a:solidFill>
              <a:highlight>
                <a:srgbClr val="FFFFFF"/>
              </a:highlight>
              <a:latin typeface="Arial" panose="020B0604020202020204" pitchFamily="34" charset="0"/>
              <a:ea typeface="Georgia" panose="02040502050405020303"/>
              <a:cs typeface="Arial" panose="020B0604020202020204" pitchFamily="34" charset="0"/>
              <a:sym typeface="Georgia" panose="02040502050405020303"/>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9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483" name="Google Shape;483;p9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The short-term memory issue for vanilla RNN’s doesn’t mean to skip them entirely and use the more evolved versions like LSTM’s or GRU’s. RNN’s have the benefit of training faster and uses less computational resources. That’s because there are fewer tensor operations to compute. You should use LSTM’s or GRU’s when you expect to model longer sequences with long-term dependencies.</a:t>
            </a:r>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92"/>
          <p:cNvSpPr txBox="1"/>
          <p:nvPr>
            <p:ph type="body" idx="1"/>
          </p:nvPr>
        </p:nvSpPr>
        <p:spPr>
          <a:xfrm>
            <a:off x="311700" y="1411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Currently we are focusing on 2nd model “Many to One”.</a:t>
            </a:r>
            <a:endParaRPr lang="en-GB" sz="1600"/>
          </a:p>
          <a:p>
            <a:pPr marL="0" lvl="0" indent="0" algn="l" rtl="0">
              <a:spcBef>
                <a:spcPts val="1200"/>
              </a:spcBef>
              <a:spcAft>
                <a:spcPts val="0"/>
              </a:spcAft>
              <a:buNone/>
            </a:pPr>
            <a:r>
              <a:rPr lang="en-GB" sz="1600"/>
              <a:t>in RNN’s Input is considered as time steps.</a:t>
            </a:r>
            <a:endParaRPr lang="en-GB" sz="1600"/>
          </a:p>
          <a:p>
            <a:pPr marL="0" lvl="0" indent="0" algn="l" rtl="0">
              <a:spcBef>
                <a:spcPts val="1200"/>
              </a:spcBef>
              <a:spcAft>
                <a:spcPts val="0"/>
              </a:spcAft>
              <a:buNone/>
            </a:pPr>
            <a:r>
              <a:rPr lang="en-GB" sz="1600"/>
              <a:t>ex : input(X) = [“this”, “movie”, “is”, “not”, “good”]</a:t>
            </a:r>
            <a:endParaRPr lang="en-GB" sz="1600"/>
          </a:p>
          <a:p>
            <a:pPr marL="0" lvl="0" indent="0" algn="l" rtl="0">
              <a:spcBef>
                <a:spcPts val="1200"/>
              </a:spcBef>
              <a:spcAft>
                <a:spcPts val="0"/>
              </a:spcAft>
              <a:buNone/>
            </a:pPr>
            <a:r>
              <a:rPr lang="en-GB" sz="1600"/>
              <a:t>Time stamp for “this” is x(0), “movie” is x(1), “is” is x(2) ,“not” is x(3) and “good” is x(4).</a:t>
            </a:r>
            <a:endParaRPr lang="en-GB" sz="1600"/>
          </a:p>
          <a:p>
            <a:pPr marL="0" lvl="0" indent="0" algn="l" rtl="0">
              <a:spcBef>
                <a:spcPts val="1200"/>
              </a:spcBef>
              <a:spcAft>
                <a:spcPts val="1200"/>
              </a:spcAft>
              <a:buNone/>
            </a:pPr>
            <a:r>
              <a:rPr lang="en-GB" sz="1600"/>
              <a:t>First let’s understand what RNN cell contains!</a:t>
            </a:r>
            <a:endParaRPr lang="en-GB" sz="16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93"/>
          <p:cNvSpPr txBox="1"/>
          <p:nvPr>
            <p:ph type="title"/>
          </p:nvPr>
        </p:nvSpPr>
        <p:spPr>
          <a:xfrm>
            <a:off x="311700" y="19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Summary of FFNN is</a:t>
            </a:r>
            <a:endParaRPr lang="en-GB"/>
          </a:p>
        </p:txBody>
      </p:sp>
      <p:pic>
        <p:nvPicPr>
          <p:cNvPr id="494" name="Google Shape;494;p93"/>
          <p:cNvPicPr preferRelativeResize="0"/>
          <p:nvPr/>
        </p:nvPicPr>
        <p:blipFill>
          <a:blip r:embed="rId1"/>
          <a:stretch>
            <a:fillRect/>
          </a:stretch>
        </p:blipFill>
        <p:spPr>
          <a:xfrm>
            <a:off x="1502600" y="592200"/>
            <a:ext cx="5585034" cy="45513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94"/>
          <p:cNvSpPr txBox="1"/>
          <p:nvPr>
            <p:ph type="body" idx="1"/>
          </p:nvPr>
        </p:nvSpPr>
        <p:spPr>
          <a:xfrm>
            <a:off x="210575" y="97775"/>
            <a:ext cx="8805300" cy="45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In Feed forward neural network we have X(input) and H(Hidden) and y(output)</a:t>
            </a:r>
            <a:endParaRPr lang="en-GB" sz="1600"/>
          </a:p>
          <a:p>
            <a:pPr marL="0" lvl="0" indent="0" algn="l" rtl="0">
              <a:spcBef>
                <a:spcPts val="1200"/>
              </a:spcBef>
              <a:spcAft>
                <a:spcPts val="0"/>
              </a:spcAft>
              <a:buNone/>
            </a:pPr>
            <a:r>
              <a:rPr lang="en-GB" sz="1600"/>
              <a:t>you can have as many hidden layers as you want but weights (W)for every hidden layers are different.</a:t>
            </a:r>
            <a:endParaRPr lang="en-GB" sz="1600"/>
          </a:p>
          <a:p>
            <a:pPr marL="0" lvl="0" indent="0" algn="l" rtl="0">
              <a:spcBef>
                <a:spcPts val="1200"/>
              </a:spcBef>
              <a:spcAft>
                <a:spcPts val="0"/>
              </a:spcAft>
              <a:buNone/>
            </a:pPr>
            <a:r>
              <a:rPr lang="en-GB" sz="1600"/>
              <a:t>Above Wh</a:t>
            </a:r>
            <a:r>
              <a:rPr lang="en-GB" sz="1600" baseline="-25000"/>
              <a:t>1</a:t>
            </a:r>
            <a:r>
              <a:rPr lang="en-GB" sz="1600"/>
              <a:t> and Wh</a:t>
            </a:r>
            <a:r>
              <a:rPr lang="en-GB" sz="1600" baseline="-25000"/>
              <a:t>2</a:t>
            </a:r>
            <a:r>
              <a:rPr lang="en-GB" sz="1600"/>
              <a:t> are different.</a:t>
            </a:r>
            <a:endParaRPr lang="en-GB" sz="1600"/>
          </a:p>
          <a:p>
            <a:pPr marL="0" lvl="0" indent="0" algn="l" rtl="0">
              <a:spcBef>
                <a:spcPts val="1200"/>
              </a:spcBef>
              <a:spcAft>
                <a:spcPts val="0"/>
              </a:spcAft>
              <a:buNone/>
            </a:pPr>
            <a:r>
              <a:rPr lang="en-GB" sz="1600"/>
              <a:t>The RNN cell contains a set of feed forward neural networks cause we have time steps.</a:t>
            </a:r>
            <a:endParaRPr lang="en-GB" sz="1600"/>
          </a:p>
          <a:p>
            <a:pPr marL="0" lvl="0" indent="0" algn="l" rtl="0">
              <a:spcBef>
                <a:spcPts val="1200"/>
              </a:spcBef>
              <a:spcAft>
                <a:spcPts val="0"/>
              </a:spcAft>
              <a:buNone/>
            </a:pPr>
            <a:r>
              <a:rPr lang="en-GB" sz="1600"/>
              <a:t>The RNN has: sequential input, sequential output, multiple timesteps, and multiple hidden layers.</a:t>
            </a:r>
            <a:endParaRPr lang="en-GB" sz="1600"/>
          </a:p>
          <a:p>
            <a:pPr marL="0" lvl="0" indent="0" algn="l" rtl="0">
              <a:spcBef>
                <a:spcPts val="1200"/>
              </a:spcBef>
              <a:spcAft>
                <a:spcPts val="1200"/>
              </a:spcAft>
              <a:buNone/>
            </a:pPr>
            <a:r>
              <a:rPr lang="en-GB" sz="1600"/>
              <a:t>Unlike FFNN , here we calculate hidden layer values not only from input values but also previous time step values and Weights ( W ) at hidden layers are same for time steps.</a:t>
            </a:r>
            <a:endParaRPr lang="en-GB" sz="1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95"/>
          <p:cNvSpPr txBox="1"/>
          <p:nvPr>
            <p:ph type="body" idx="1"/>
          </p:nvPr>
        </p:nvSpPr>
        <p:spPr>
          <a:xfrm>
            <a:off x="311700" y="170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In the picture we are calculating the Hidden layer time step (t) values so</a:t>
            </a:r>
            <a:endParaRPr lang="en-GB" sz="1600"/>
          </a:p>
          <a:p>
            <a:pPr marL="0" lvl="0" indent="0" algn="l" rtl="0">
              <a:spcBef>
                <a:spcPts val="1200"/>
              </a:spcBef>
              <a:spcAft>
                <a:spcPts val="0"/>
              </a:spcAft>
              <a:buNone/>
            </a:pPr>
            <a:r>
              <a:rPr lang="en-GB" sz="1600"/>
              <a:t>H</a:t>
            </a:r>
            <a:r>
              <a:rPr lang="en-GB" sz="1600" baseline="-25000"/>
              <a:t>t</a:t>
            </a:r>
            <a:r>
              <a:rPr lang="en-GB" sz="1600"/>
              <a:t> = Activat</a:t>
            </a:r>
            <a:r>
              <a:rPr lang="en-US" altLang="en-GB" sz="1600"/>
              <a:t>ion_</a:t>
            </a:r>
            <a:r>
              <a:rPr lang="en-GB" sz="1600"/>
              <a:t>function(input * Hweights + W * H</a:t>
            </a:r>
            <a:r>
              <a:rPr lang="en-GB" sz="1600" baseline="-25000"/>
              <a:t>t-1</a:t>
            </a:r>
            <a:r>
              <a:rPr lang="en-GB" sz="1600"/>
              <a:t>)</a:t>
            </a:r>
            <a:endParaRPr lang="en-GB" sz="1600"/>
          </a:p>
          <a:p>
            <a:pPr marL="0" lvl="0" indent="0" algn="l" rtl="0">
              <a:spcBef>
                <a:spcPts val="1200"/>
              </a:spcBef>
              <a:spcAft>
                <a:spcPts val="0"/>
              </a:spcAft>
              <a:buNone/>
            </a:pPr>
            <a:r>
              <a:rPr lang="en-GB" sz="1600"/>
              <a:t>y</a:t>
            </a:r>
            <a:r>
              <a:rPr lang="en-GB" sz="1600" baseline="-25000"/>
              <a:t>t</a:t>
            </a:r>
            <a:r>
              <a:rPr lang="en-GB" sz="1600"/>
              <a:t> = softmax(Hweight* Ht)</a:t>
            </a:r>
            <a:endParaRPr lang="en-GB" sz="1600"/>
          </a:p>
          <a:p>
            <a:pPr marL="0" lvl="0" indent="0" algn="l" rtl="0">
              <a:spcBef>
                <a:spcPts val="1200"/>
              </a:spcBef>
              <a:spcAft>
                <a:spcPts val="0"/>
              </a:spcAft>
              <a:buNone/>
            </a:pPr>
            <a:r>
              <a:rPr lang="en-GB" sz="1600"/>
              <a:t>H</a:t>
            </a:r>
            <a:r>
              <a:rPr lang="en-GB" sz="1600" baseline="-25000"/>
              <a:t>t-1</a:t>
            </a:r>
            <a:r>
              <a:rPr lang="en-GB" sz="1600"/>
              <a:t> is the previous time step and as i said W’s are same for all timesteps.</a:t>
            </a:r>
            <a:endParaRPr lang="en-GB" sz="1600"/>
          </a:p>
          <a:p>
            <a:pPr marL="0" lvl="0" indent="0" algn="l" rtl="0">
              <a:spcBef>
                <a:spcPts val="1200"/>
              </a:spcBef>
              <a:spcAft>
                <a:spcPts val="0"/>
              </a:spcAft>
              <a:buNone/>
            </a:pPr>
            <a:r>
              <a:rPr lang="en-GB" sz="1600"/>
              <a:t>The activation function can be Tanh, Relu, Sigmoid, etc..</a:t>
            </a:r>
            <a:endParaRPr lang="en-GB" sz="1600"/>
          </a:p>
          <a:p>
            <a:pPr marL="0" lvl="0" indent="0" algn="l" rtl="0">
              <a:spcBef>
                <a:spcPts val="1200"/>
              </a:spcBef>
              <a:spcAft>
                <a:spcPts val="1200"/>
              </a:spcAft>
              <a:buNone/>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1"/>
          <a:stretch>
            <a:fillRect/>
          </a:stretch>
        </p:blipFill>
        <p:spPr>
          <a:xfrm>
            <a:off x="165000" y="152400"/>
            <a:ext cx="8606333"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97"/>
          <p:cNvSpPr txBox="1"/>
          <p:nvPr>
            <p:ph type="body" idx="1"/>
          </p:nvPr>
        </p:nvSpPr>
        <p:spPr>
          <a:xfrm>
            <a:off x="311700" y="126675"/>
            <a:ext cx="8520600" cy="53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t>Here is the complete picture for RNN and it’s Math.</a:t>
            </a:r>
            <a:endParaRPr lang="en-GB" sz="1600"/>
          </a:p>
        </p:txBody>
      </p:sp>
      <p:pic>
        <p:nvPicPr>
          <p:cNvPr id="515" name="Google Shape;515;p97"/>
          <p:cNvPicPr preferRelativeResize="0"/>
          <p:nvPr/>
        </p:nvPicPr>
        <p:blipFill>
          <a:blip r:embed="rId1"/>
          <a:stretch>
            <a:fillRect/>
          </a:stretch>
        </p:blipFill>
        <p:spPr>
          <a:xfrm>
            <a:off x="672525" y="601150"/>
            <a:ext cx="7476187" cy="4542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519" name="Shape 519"/>
        <p:cNvGrpSpPr/>
        <p:nvPr/>
      </p:nvGrpSpPr>
      <p:grpSpPr>
        <a:xfrm>
          <a:off x="0" y="0"/>
          <a:ext cx="0" cy="0"/>
          <a:chOff x="0" y="0"/>
          <a:chExt cx="0" cy="0"/>
        </a:xfrm>
      </p:grpSpPr>
      <p:sp>
        <p:nvSpPr>
          <p:cNvPr id="520" name="Google Shape;520;p98"/>
          <p:cNvSpPr txBox="1"/>
          <p:nvPr>
            <p:ph type="body" idx="1"/>
          </p:nvPr>
        </p:nvSpPr>
        <p:spPr>
          <a:xfrm>
            <a:off x="0" y="58420"/>
            <a:ext cx="4124325" cy="287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Remember the BP for RNN is as same as neural networks BP.</a:t>
            </a:r>
            <a:br>
              <a:rPr lang="en-GB" sz="1600"/>
            </a:br>
            <a:r>
              <a:rPr lang="en-GB" sz="1600"/>
              <a:t>but here Current time step is calculated based on the previous time step so we have to traverse all the way back.</a:t>
            </a:r>
            <a:br>
              <a:rPr lang="en-GB" sz="1600"/>
            </a:br>
            <a:r>
              <a:rPr lang="en-GB" sz="1600"/>
              <a:t>if we apply chain rule which looks like this</a:t>
            </a:r>
            <a:endParaRPr lang="en-GB" sz="1600"/>
          </a:p>
          <a:p>
            <a:pPr marL="0" lvl="0" indent="0" algn="l" rtl="0">
              <a:spcBef>
                <a:spcPts val="1200"/>
              </a:spcBef>
              <a:spcAft>
                <a:spcPts val="1200"/>
              </a:spcAft>
              <a:buNone/>
            </a:pPr>
            <a:r>
              <a:rPr lang="en-GB" sz="1600" b="1"/>
              <a:t>W’s are same for all the time steps </a:t>
            </a:r>
            <a:r>
              <a:rPr lang="en-GB" sz="1600"/>
              <a:t>so the chain rule expands more and more</a:t>
            </a:r>
            <a:endParaRPr lang="en-GB" sz="1600"/>
          </a:p>
        </p:txBody>
      </p:sp>
      <p:pic>
        <p:nvPicPr>
          <p:cNvPr id="521" name="Google Shape;521;p98"/>
          <p:cNvPicPr preferRelativeResize="0"/>
          <p:nvPr/>
        </p:nvPicPr>
        <p:blipFill>
          <a:blip r:embed="rId1"/>
          <a:stretch>
            <a:fillRect/>
          </a:stretch>
        </p:blipFill>
        <p:spPr>
          <a:xfrm>
            <a:off x="4417375" y="0"/>
            <a:ext cx="4726615" cy="51435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525" name="Shape 525"/>
        <p:cNvGrpSpPr/>
        <p:nvPr/>
      </p:nvGrpSpPr>
      <p:grpSpPr>
        <a:xfrm>
          <a:off x="0" y="0"/>
          <a:ext cx="0" cy="0"/>
          <a:chOff x="0" y="0"/>
          <a:chExt cx="0" cy="0"/>
        </a:xfrm>
      </p:grpSpPr>
      <p:sp>
        <p:nvSpPr>
          <p:cNvPr id="526" name="Google Shape;526;p99"/>
          <p:cNvSpPr txBox="1"/>
          <p:nvPr>
            <p:ph type="title"/>
          </p:nvPr>
        </p:nvSpPr>
        <p:spPr>
          <a:xfrm>
            <a:off x="311785" y="170815"/>
            <a:ext cx="8520430" cy="59118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65"/>
              <a:t>Problems with RNN → Vanishing/exploding gradient problem</a:t>
            </a:r>
            <a:endParaRPr lang="en-GB" sz="2665"/>
          </a:p>
        </p:txBody>
      </p:sp>
      <p:sp>
        <p:nvSpPr>
          <p:cNvPr id="527" name="Google Shape;527;p9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Since </a:t>
            </a:r>
            <a:r>
              <a:rPr lang="en-GB" sz="1600" b="1"/>
              <a:t>W’s are same for all timesteps</a:t>
            </a:r>
            <a:r>
              <a:rPr lang="en-GB" sz="1600"/>
              <a:t>, during back propagation as we go back adjusting the weights, The signal gets either too weak or too strong which cause either vanishing or exploding problem.</a:t>
            </a:r>
            <a:endParaRPr lang="en-GB" sz="1600"/>
          </a:p>
          <a:p>
            <a:pPr marL="0" lvl="0" indent="0" algn="l" rtl="0">
              <a:spcBef>
                <a:spcPts val="1200"/>
              </a:spcBef>
              <a:spcAft>
                <a:spcPts val="0"/>
              </a:spcAft>
              <a:buNone/>
            </a:pPr>
            <a:r>
              <a:rPr lang="en-GB" sz="1600"/>
              <a:t>To avoid this we use either GRU or LSTM</a:t>
            </a:r>
            <a:endParaRPr lang="en-GB" sz="1600"/>
          </a:p>
          <a:p>
            <a:pPr marL="0" lvl="0" indent="0" algn="l" rtl="0">
              <a:spcBef>
                <a:spcPts val="1200"/>
              </a:spcBef>
              <a:spcAft>
                <a:spcPts val="1200"/>
              </a:spcAft>
              <a:buNone/>
            </a:pPr>
            <a:endParaRPr sz="1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100"/>
          <p:cNvSpPr txBox="1"/>
          <p:nvPr>
            <p:ph type="body" idx="1"/>
          </p:nvPr>
        </p:nvSpPr>
        <p:spPr>
          <a:xfrm>
            <a:off x="5374925" y="116525"/>
            <a:ext cx="3626400" cy="488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a:t>We all know that a neural network uses an algorithm called BackPropagation to update the weights of the network. So what BP does is</a:t>
            </a:r>
            <a:endParaRPr lang="en-GB" sz="1600"/>
          </a:p>
          <a:p>
            <a:pPr marL="0" lvl="0" indent="0" algn="l" rtl="0">
              <a:spcBef>
                <a:spcPts val="1200"/>
              </a:spcBef>
              <a:spcAft>
                <a:spcPts val="0"/>
              </a:spcAft>
              <a:buNone/>
            </a:pPr>
            <a:r>
              <a:rPr lang="en-GB" sz="1600"/>
              <a:t>It first calculates the gradients from the error using the chain rule in Calculus, then it updates the weights(Gradient descent).</a:t>
            </a:r>
            <a:endParaRPr lang="en-GB" sz="1600"/>
          </a:p>
          <a:p>
            <a:pPr marL="0" lvl="0" indent="0" algn="l" rtl="0">
              <a:spcBef>
                <a:spcPts val="1200"/>
              </a:spcBef>
              <a:spcAft>
                <a:spcPts val="1200"/>
              </a:spcAft>
              <a:buNone/>
            </a:pPr>
            <a:r>
              <a:rPr lang="en-GB" sz="1600"/>
              <a:t>since the BP starts from the output layer to all the way back to input layer , In a simple neural network we may not face problems with updating weights but in a deep neural network we might face some issues.</a:t>
            </a:r>
            <a:endParaRPr lang="en-GB" sz="1600"/>
          </a:p>
        </p:txBody>
      </p:sp>
      <p:pic>
        <p:nvPicPr>
          <p:cNvPr id="533" name="Google Shape;533;p100"/>
          <p:cNvPicPr preferRelativeResize="0"/>
          <p:nvPr/>
        </p:nvPicPr>
        <p:blipFill>
          <a:blip r:embed="rId1"/>
          <a:stretch>
            <a:fillRect/>
          </a:stretch>
        </p:blipFill>
        <p:spPr>
          <a:xfrm>
            <a:off x="8" y="0"/>
            <a:ext cx="5278633"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10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As we go back with the gradients , It is possible that the values get either smaller exponentially which causes Vanishing Gradient problem or larger exponentially which causes Exploding Gradient problem.</a:t>
            </a:r>
            <a:endParaRPr lang="en-GB"/>
          </a:p>
          <a:p>
            <a:pPr marL="0" lvl="0" indent="0" algn="l" rtl="0">
              <a:spcBef>
                <a:spcPts val="1200"/>
              </a:spcBef>
              <a:spcAft>
                <a:spcPts val="0"/>
              </a:spcAft>
              <a:buNone/>
            </a:pPr>
            <a:r>
              <a:rPr lang="en-GB"/>
              <a:t>Due to this we get the problems of training the network.</a:t>
            </a:r>
            <a:endParaRPr lang="en-GB"/>
          </a:p>
          <a:p>
            <a:pPr marL="0" lvl="0" indent="0" algn="l" rtl="0">
              <a:spcBef>
                <a:spcPts val="1200"/>
              </a:spcBef>
              <a:spcAft>
                <a:spcPts val="1200"/>
              </a:spcAft>
              <a:buNone/>
            </a:pPr>
            <a:r>
              <a:rPr lang="en-GB"/>
              <a:t>In RNN’s, we have time steps and current time step value depends on the previous time step so we need to go all the way back to make an update.</a:t>
            </a:r>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pic>
        <p:nvPicPr>
          <p:cNvPr id="543" name="Google Shape;543;p102"/>
          <p:cNvPicPr preferRelativeResize="0"/>
          <p:nvPr/>
        </p:nvPicPr>
        <p:blipFill>
          <a:blip r:embed="rId1"/>
          <a:stretch>
            <a:fillRect/>
          </a:stretch>
        </p:blipFill>
        <p:spPr>
          <a:xfrm>
            <a:off x="380363" y="0"/>
            <a:ext cx="8383286"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pic>
        <p:nvPicPr>
          <p:cNvPr id="548" name="Google Shape;548;p103"/>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15971</Words>
  <Application>WPS Presentation</Application>
  <PresentationFormat/>
  <Paragraphs>255</Paragraphs>
  <Slides>96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96</vt:i4>
      </vt:variant>
    </vt:vector>
  </HeadingPairs>
  <TitlesOfParts>
    <vt:vector size="105" baseType="lpstr">
      <vt:lpstr>Arial</vt:lpstr>
      <vt:lpstr>SimSun</vt:lpstr>
      <vt:lpstr>Wingdings</vt:lpstr>
      <vt:lpstr>Arial</vt:lpstr>
      <vt:lpstr>Calibri</vt:lpstr>
      <vt:lpstr>Microsoft YaHei</vt:lpstr>
      <vt:lpstr>Arial Unicode MS</vt:lpstr>
      <vt:lpstr>Georgia</vt:lpstr>
      <vt:lpstr>Simple Light</vt:lpstr>
      <vt:lpstr>Machine Learning &amp; Deep Learning </vt:lpstr>
      <vt:lpstr>PowerPoint 演示文稿</vt:lpstr>
      <vt:lpstr>PowerPoint 演示文稿</vt:lpstr>
      <vt:lpstr>PowerPoint 演示文稿</vt:lpstr>
      <vt:lpstr>How Time/Temporal (history) information is useful</vt:lpstr>
      <vt:lpstr>PowerPoint 演示文稿</vt:lpstr>
      <vt:lpstr>Data where the order matter in our ML space?</vt:lpstr>
      <vt:lpstr>PowerPoint 演示文稿</vt:lpstr>
      <vt:lpstr>PowerPoint 演示文稿</vt:lpstr>
      <vt:lpstr>PowerPoint 演示文稿</vt:lpstr>
      <vt:lpstr>PowerPoint 演示文稿</vt:lpstr>
      <vt:lpstr>PowerPoint 演示文稿</vt:lpstr>
      <vt:lpstr>PowerPoint 演示文稿</vt:lpstr>
      <vt:lpstr>RNN</vt:lpstr>
      <vt:lpstr>How RNN’s solve “the whole order matters thing” data?</vt:lpstr>
      <vt:lpstr>RNN has the following models</vt:lpstr>
      <vt:lpstr>PowerPoint 演示文稿</vt:lpstr>
      <vt:lpstr>PowerPoint 演示文稿</vt:lpstr>
      <vt:lpstr>Why RNN? - What the Problem with ANN?</vt:lpstr>
      <vt:lpstr>Neuron with Recurrence</vt:lpstr>
      <vt:lpstr>PowerPoint 演示文稿</vt:lpstr>
      <vt:lpstr>PowerPoint 演示文稿</vt:lpstr>
      <vt:lpstr>PowerPoint 演示文稿</vt:lpstr>
      <vt:lpstr>PowerPoint 演示文稿</vt:lpstr>
      <vt:lpstr>PowerPoint 演示文稿</vt:lpstr>
      <vt:lpstr>But what if i have Sequence/Order?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BPTT ( Back propagation through time )</vt:lpstr>
      <vt:lpstr>PowerPoint 演示文稿</vt:lpstr>
      <vt:lpstr>PowerPoint 演示文稿</vt:lpstr>
      <vt:lpstr>Exploding vs Vanishing Gradient</vt:lpstr>
      <vt:lpstr>PowerPoint 演示文稿</vt:lpstr>
      <vt:lpstr>PowerPoint 演示文稿</vt:lpstr>
      <vt:lpstr>PowerPoint 演示文稿</vt:lpstr>
      <vt:lpstr>LSTM</vt:lpstr>
      <vt:lpstr>LSTM</vt:lpstr>
      <vt:lpstr>LSTM Cell</vt:lpstr>
      <vt:lpstr>PowerPoint 演示文稿</vt:lpstr>
      <vt:lpstr>What are the inputs and outputs of the LSTM cell at any step (time step (t))??</vt:lpstr>
      <vt:lpstr>How does the LSTM work??</vt:lpstr>
      <vt:lpstr>PowerPoint 演示文稿</vt:lpstr>
      <vt:lpstr>PowerPoint 演示文稿</vt:lpstr>
      <vt:lpstr>Selective Read, Write &amp; Forget</vt:lpstr>
      <vt:lpstr>PowerPoint 演示文稿</vt:lpstr>
      <vt:lpstr>PowerPoint 演示文稿</vt:lpstr>
      <vt:lpstr>Selective Write</vt:lpstr>
      <vt:lpstr>PowerPoint 演示文稿</vt:lpstr>
      <vt:lpstr>PowerPoint 演示文稿</vt:lpstr>
      <vt:lpstr>Selective Read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Activation function used in RNN-LSTM</vt:lpstr>
      <vt:lpstr>Example - input output shape</vt:lpstr>
      <vt:lpstr>Important Links and References - RNN_LSTM</vt:lpstr>
      <vt:lpstr>Xtra</vt:lpstr>
      <vt:lpstr>PowerPoint 演示文稿</vt:lpstr>
      <vt:lpstr>Gated Recurrent Units (GRU)</vt:lpstr>
      <vt:lpstr>PowerPoint 演示文稿</vt:lpstr>
      <vt:lpstr>Long Short Term Memory Network (LSTM)</vt:lpstr>
      <vt:lpstr>PowerPoint 演示文稿</vt:lpstr>
      <vt:lpstr>PowerPoint 演示文稿</vt:lpstr>
      <vt:lpstr>PowerPoint 演示文稿</vt:lpstr>
      <vt:lpstr>Conclusion</vt:lpstr>
      <vt:lpstr>PowerPoint 演示文稿</vt:lpstr>
      <vt:lpstr>PowerPoint 演示文稿</vt:lpstr>
      <vt:lpstr>Summary of FFNN is</vt:lpstr>
      <vt:lpstr>PowerPoint 演示文稿</vt:lpstr>
      <vt:lpstr>PowerPoint 演示文稿</vt:lpstr>
      <vt:lpstr>PowerPoint 演示文稿</vt:lpstr>
      <vt:lpstr>PowerPoint 演示文稿</vt:lpstr>
      <vt:lpstr>Problems with RNN → Vanishing/exploding gradient problem</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Deep Learning </dc:title>
  <dc:creator/>
  <cp:lastModifiedBy>NaJaM</cp:lastModifiedBy>
  <cp:revision>14</cp:revision>
  <dcterms:created xsi:type="dcterms:W3CDTF">2022-06-29T07:04:00Z</dcterms:created>
  <dcterms:modified xsi:type="dcterms:W3CDTF">2022-07-01T09:04:59Z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F2E7380E7C354EE6B2C544E892C7690E</vt:lpwstr>
  </property>
  <property fmtid="{D5CDD505-2E9C-101B-9397-08002B2CF9AE}" pid="3" name="KSOProductBuildVer">
    <vt:lpwstr>1033-11.2.0.11156</vt:lpwstr>
  </property>
</Properties>
</file>